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8" r:id="rId3"/>
    <p:sldId id="259" r:id="rId4"/>
    <p:sldId id="292" r:id="rId5"/>
    <p:sldId id="260" r:id="rId6"/>
    <p:sldId id="261" r:id="rId7"/>
    <p:sldId id="262" r:id="rId8"/>
    <p:sldId id="293" r:id="rId9"/>
    <p:sldId id="263" r:id="rId10"/>
    <p:sldId id="294" r:id="rId11"/>
    <p:sldId id="264" r:id="rId12"/>
    <p:sldId id="295" r:id="rId13"/>
    <p:sldId id="296" r:id="rId14"/>
    <p:sldId id="297" r:id="rId15"/>
    <p:sldId id="265" r:id="rId16"/>
  </p:sldIdLst>
  <p:sldSz cx="12192000" cy="6858000"/>
  <p:notesSz cx="6858000" cy="9144000"/>
  <p:defaultText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780" y="15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SV"/>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F0E263-7C5C-4A3B-97AA-6178B35D3BE9}" type="datetimeFigureOut">
              <a:rPr lang="es-SV" smtClean="0"/>
              <a:t>22/3/2024</a:t>
            </a:fld>
            <a:endParaRPr lang="es-SV"/>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SV"/>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SV"/>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476E6D-E6BA-4A05-B5E9-CF7419CB482A}" type="slidenum">
              <a:rPr lang="es-SV" smtClean="0"/>
              <a:t>‹#›</a:t>
            </a:fld>
            <a:endParaRPr lang="es-SV"/>
          </a:p>
        </p:txBody>
      </p:sp>
    </p:spTree>
    <p:extLst>
      <p:ext uri="{BB962C8B-B14F-4D97-AF65-F5344CB8AC3E}">
        <p14:creationId xmlns:p14="http://schemas.microsoft.com/office/powerpoint/2010/main" val="3234569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054EF4-4B16-8F96-4B45-3276B4FCC01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SV"/>
          </a:p>
        </p:txBody>
      </p:sp>
      <p:sp>
        <p:nvSpPr>
          <p:cNvPr id="3" name="Subtítulo 2">
            <a:extLst>
              <a:ext uri="{FF2B5EF4-FFF2-40B4-BE49-F238E27FC236}">
                <a16:creationId xmlns:a16="http://schemas.microsoft.com/office/drawing/2014/main" id="{5227138D-278A-1FB7-C80F-9DE99BE281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SV"/>
          </a:p>
        </p:txBody>
      </p:sp>
      <p:sp>
        <p:nvSpPr>
          <p:cNvPr id="4" name="Marcador de fecha 3">
            <a:extLst>
              <a:ext uri="{FF2B5EF4-FFF2-40B4-BE49-F238E27FC236}">
                <a16:creationId xmlns:a16="http://schemas.microsoft.com/office/drawing/2014/main" id="{DD5753E3-63E4-A95F-E069-4204F3666758}"/>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5" name="Marcador de pie de página 4">
            <a:extLst>
              <a:ext uri="{FF2B5EF4-FFF2-40B4-BE49-F238E27FC236}">
                <a16:creationId xmlns:a16="http://schemas.microsoft.com/office/drawing/2014/main" id="{64EC58ED-C8A7-2B5E-8AF8-B5228D1FA312}"/>
              </a:ext>
            </a:extLst>
          </p:cNvPr>
          <p:cNvSpPr>
            <a:spLocks noGrp="1"/>
          </p:cNvSpPr>
          <p:nvPr>
            <p:ph type="ftr" sz="quarter" idx="11"/>
          </p:nvPr>
        </p:nvSpPr>
        <p:spPr/>
        <p:txBody>
          <a:bodyPr/>
          <a:lstStyle/>
          <a:p>
            <a:endParaRPr lang="es-SV"/>
          </a:p>
        </p:txBody>
      </p:sp>
      <p:sp>
        <p:nvSpPr>
          <p:cNvPr id="6" name="Marcador de número de diapositiva 5">
            <a:extLst>
              <a:ext uri="{FF2B5EF4-FFF2-40B4-BE49-F238E27FC236}">
                <a16:creationId xmlns:a16="http://schemas.microsoft.com/office/drawing/2014/main" id="{15D7A97D-6A05-9D48-FBCE-70BDDBE1D7E2}"/>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4033394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73E58C-467D-2F12-4D6A-20C76C1CA08D}"/>
              </a:ext>
            </a:extLst>
          </p:cNvPr>
          <p:cNvSpPr>
            <a:spLocks noGrp="1"/>
          </p:cNvSpPr>
          <p:nvPr>
            <p:ph type="title"/>
          </p:nvPr>
        </p:nvSpPr>
        <p:spPr/>
        <p:txBody>
          <a:bodyPr/>
          <a:lstStyle/>
          <a:p>
            <a:r>
              <a:rPr lang="es-ES"/>
              <a:t>Haga clic para modificar el estilo de título del patrón</a:t>
            </a:r>
            <a:endParaRPr lang="es-SV"/>
          </a:p>
        </p:txBody>
      </p:sp>
      <p:sp>
        <p:nvSpPr>
          <p:cNvPr id="3" name="Marcador de texto vertical 2">
            <a:extLst>
              <a:ext uri="{FF2B5EF4-FFF2-40B4-BE49-F238E27FC236}">
                <a16:creationId xmlns:a16="http://schemas.microsoft.com/office/drawing/2014/main" id="{12C90730-0544-09E9-BF50-BB4D2AF00DB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a:extLst>
              <a:ext uri="{FF2B5EF4-FFF2-40B4-BE49-F238E27FC236}">
                <a16:creationId xmlns:a16="http://schemas.microsoft.com/office/drawing/2014/main" id="{54160E25-247E-1427-CF02-160669C0BC82}"/>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5" name="Marcador de pie de página 4">
            <a:extLst>
              <a:ext uri="{FF2B5EF4-FFF2-40B4-BE49-F238E27FC236}">
                <a16:creationId xmlns:a16="http://schemas.microsoft.com/office/drawing/2014/main" id="{907286D3-BAA9-8E66-FF16-45ED94E558C8}"/>
              </a:ext>
            </a:extLst>
          </p:cNvPr>
          <p:cNvSpPr>
            <a:spLocks noGrp="1"/>
          </p:cNvSpPr>
          <p:nvPr>
            <p:ph type="ftr" sz="quarter" idx="11"/>
          </p:nvPr>
        </p:nvSpPr>
        <p:spPr/>
        <p:txBody>
          <a:bodyPr/>
          <a:lstStyle/>
          <a:p>
            <a:endParaRPr lang="es-SV"/>
          </a:p>
        </p:txBody>
      </p:sp>
      <p:sp>
        <p:nvSpPr>
          <p:cNvPr id="6" name="Marcador de número de diapositiva 5">
            <a:extLst>
              <a:ext uri="{FF2B5EF4-FFF2-40B4-BE49-F238E27FC236}">
                <a16:creationId xmlns:a16="http://schemas.microsoft.com/office/drawing/2014/main" id="{0410C91F-7005-3905-177B-34C6377CEAF6}"/>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7032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064A968-F5A6-E030-8A28-ED0F4F6B7E4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SV"/>
          </a:p>
        </p:txBody>
      </p:sp>
      <p:sp>
        <p:nvSpPr>
          <p:cNvPr id="3" name="Marcador de texto vertical 2">
            <a:extLst>
              <a:ext uri="{FF2B5EF4-FFF2-40B4-BE49-F238E27FC236}">
                <a16:creationId xmlns:a16="http://schemas.microsoft.com/office/drawing/2014/main" id="{98CCBB52-87A0-1722-C63F-948F6F0C19BC}"/>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a:extLst>
              <a:ext uri="{FF2B5EF4-FFF2-40B4-BE49-F238E27FC236}">
                <a16:creationId xmlns:a16="http://schemas.microsoft.com/office/drawing/2014/main" id="{D92A8ECD-4DA5-96D3-2E63-0EB76F4932A7}"/>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5" name="Marcador de pie de página 4">
            <a:extLst>
              <a:ext uri="{FF2B5EF4-FFF2-40B4-BE49-F238E27FC236}">
                <a16:creationId xmlns:a16="http://schemas.microsoft.com/office/drawing/2014/main" id="{07562221-3011-9EF2-82A0-66225B67DC0B}"/>
              </a:ext>
            </a:extLst>
          </p:cNvPr>
          <p:cNvSpPr>
            <a:spLocks noGrp="1"/>
          </p:cNvSpPr>
          <p:nvPr>
            <p:ph type="ftr" sz="quarter" idx="11"/>
          </p:nvPr>
        </p:nvSpPr>
        <p:spPr/>
        <p:txBody>
          <a:bodyPr/>
          <a:lstStyle/>
          <a:p>
            <a:endParaRPr lang="es-SV"/>
          </a:p>
        </p:txBody>
      </p:sp>
      <p:sp>
        <p:nvSpPr>
          <p:cNvPr id="6" name="Marcador de número de diapositiva 5">
            <a:extLst>
              <a:ext uri="{FF2B5EF4-FFF2-40B4-BE49-F238E27FC236}">
                <a16:creationId xmlns:a16="http://schemas.microsoft.com/office/drawing/2014/main" id="{982063A6-41A6-76A9-4FD9-91C929409476}"/>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3082182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A0B451-9AF2-0776-516E-95349AC14B54}"/>
              </a:ext>
            </a:extLst>
          </p:cNvPr>
          <p:cNvSpPr>
            <a:spLocks noGrp="1"/>
          </p:cNvSpPr>
          <p:nvPr>
            <p:ph type="title"/>
          </p:nvPr>
        </p:nvSpPr>
        <p:spPr/>
        <p:txBody>
          <a:bodyPr/>
          <a:lstStyle/>
          <a:p>
            <a:r>
              <a:rPr lang="es-ES"/>
              <a:t>Haga clic para modificar el estilo de título del patrón</a:t>
            </a:r>
            <a:endParaRPr lang="es-SV"/>
          </a:p>
        </p:txBody>
      </p:sp>
      <p:sp>
        <p:nvSpPr>
          <p:cNvPr id="3" name="Marcador de contenido 2">
            <a:extLst>
              <a:ext uri="{FF2B5EF4-FFF2-40B4-BE49-F238E27FC236}">
                <a16:creationId xmlns:a16="http://schemas.microsoft.com/office/drawing/2014/main" id="{82EFA08C-2229-F0FF-AA54-3E1053FDDB1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a:extLst>
              <a:ext uri="{FF2B5EF4-FFF2-40B4-BE49-F238E27FC236}">
                <a16:creationId xmlns:a16="http://schemas.microsoft.com/office/drawing/2014/main" id="{80D64DDE-A4D8-1315-65AE-73E78BCD9323}"/>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5" name="Marcador de pie de página 4">
            <a:extLst>
              <a:ext uri="{FF2B5EF4-FFF2-40B4-BE49-F238E27FC236}">
                <a16:creationId xmlns:a16="http://schemas.microsoft.com/office/drawing/2014/main" id="{38D9DCBC-916E-41ED-D304-1F22BA6D3B26}"/>
              </a:ext>
            </a:extLst>
          </p:cNvPr>
          <p:cNvSpPr>
            <a:spLocks noGrp="1"/>
          </p:cNvSpPr>
          <p:nvPr>
            <p:ph type="ftr" sz="quarter" idx="11"/>
          </p:nvPr>
        </p:nvSpPr>
        <p:spPr/>
        <p:txBody>
          <a:bodyPr/>
          <a:lstStyle/>
          <a:p>
            <a:endParaRPr lang="es-SV"/>
          </a:p>
        </p:txBody>
      </p:sp>
      <p:sp>
        <p:nvSpPr>
          <p:cNvPr id="6" name="Marcador de número de diapositiva 5">
            <a:extLst>
              <a:ext uri="{FF2B5EF4-FFF2-40B4-BE49-F238E27FC236}">
                <a16:creationId xmlns:a16="http://schemas.microsoft.com/office/drawing/2014/main" id="{41783665-B6A3-C5D6-408A-716A6B09F20C}"/>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3529663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1665A3-54E1-5C91-36B7-A93DE62B7E5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SV"/>
          </a:p>
        </p:txBody>
      </p:sp>
      <p:sp>
        <p:nvSpPr>
          <p:cNvPr id="3" name="Marcador de texto 2">
            <a:extLst>
              <a:ext uri="{FF2B5EF4-FFF2-40B4-BE49-F238E27FC236}">
                <a16:creationId xmlns:a16="http://schemas.microsoft.com/office/drawing/2014/main" id="{16512CE0-4CB5-121E-E05C-DF4EE3DAA3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C83A5CA0-9AB1-F63F-A3F3-77976D6124A5}"/>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5" name="Marcador de pie de página 4">
            <a:extLst>
              <a:ext uri="{FF2B5EF4-FFF2-40B4-BE49-F238E27FC236}">
                <a16:creationId xmlns:a16="http://schemas.microsoft.com/office/drawing/2014/main" id="{D206C8E9-5794-D6F1-77C0-F316EB02635D}"/>
              </a:ext>
            </a:extLst>
          </p:cNvPr>
          <p:cNvSpPr>
            <a:spLocks noGrp="1"/>
          </p:cNvSpPr>
          <p:nvPr>
            <p:ph type="ftr" sz="quarter" idx="11"/>
          </p:nvPr>
        </p:nvSpPr>
        <p:spPr/>
        <p:txBody>
          <a:bodyPr/>
          <a:lstStyle/>
          <a:p>
            <a:endParaRPr lang="es-SV"/>
          </a:p>
        </p:txBody>
      </p:sp>
      <p:sp>
        <p:nvSpPr>
          <p:cNvPr id="6" name="Marcador de número de diapositiva 5">
            <a:extLst>
              <a:ext uri="{FF2B5EF4-FFF2-40B4-BE49-F238E27FC236}">
                <a16:creationId xmlns:a16="http://schemas.microsoft.com/office/drawing/2014/main" id="{B05A8A32-30FB-CEB5-BAAD-2DE82CAB0F75}"/>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2030169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BF2BDA-4F32-DE0E-6C0D-3B4C19DDA73B}"/>
              </a:ext>
            </a:extLst>
          </p:cNvPr>
          <p:cNvSpPr>
            <a:spLocks noGrp="1"/>
          </p:cNvSpPr>
          <p:nvPr>
            <p:ph type="title"/>
          </p:nvPr>
        </p:nvSpPr>
        <p:spPr/>
        <p:txBody>
          <a:bodyPr/>
          <a:lstStyle/>
          <a:p>
            <a:r>
              <a:rPr lang="es-ES"/>
              <a:t>Haga clic para modificar el estilo de título del patrón</a:t>
            </a:r>
            <a:endParaRPr lang="es-SV"/>
          </a:p>
        </p:txBody>
      </p:sp>
      <p:sp>
        <p:nvSpPr>
          <p:cNvPr id="3" name="Marcador de contenido 2">
            <a:extLst>
              <a:ext uri="{FF2B5EF4-FFF2-40B4-BE49-F238E27FC236}">
                <a16:creationId xmlns:a16="http://schemas.microsoft.com/office/drawing/2014/main" id="{71E2037F-A88F-BC88-CAFA-14EF5390D6E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contenido 3">
            <a:extLst>
              <a:ext uri="{FF2B5EF4-FFF2-40B4-BE49-F238E27FC236}">
                <a16:creationId xmlns:a16="http://schemas.microsoft.com/office/drawing/2014/main" id="{618CE2CD-611C-C530-439B-096F4025FB4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5" name="Marcador de fecha 4">
            <a:extLst>
              <a:ext uri="{FF2B5EF4-FFF2-40B4-BE49-F238E27FC236}">
                <a16:creationId xmlns:a16="http://schemas.microsoft.com/office/drawing/2014/main" id="{935EC548-57A9-EA90-FEBD-9F2941E8DD94}"/>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6" name="Marcador de pie de página 5">
            <a:extLst>
              <a:ext uri="{FF2B5EF4-FFF2-40B4-BE49-F238E27FC236}">
                <a16:creationId xmlns:a16="http://schemas.microsoft.com/office/drawing/2014/main" id="{BA39F37B-15BF-210D-5FAF-8D3323620A70}"/>
              </a:ext>
            </a:extLst>
          </p:cNvPr>
          <p:cNvSpPr>
            <a:spLocks noGrp="1"/>
          </p:cNvSpPr>
          <p:nvPr>
            <p:ph type="ftr" sz="quarter" idx="11"/>
          </p:nvPr>
        </p:nvSpPr>
        <p:spPr/>
        <p:txBody>
          <a:bodyPr/>
          <a:lstStyle/>
          <a:p>
            <a:endParaRPr lang="es-SV"/>
          </a:p>
        </p:txBody>
      </p:sp>
      <p:sp>
        <p:nvSpPr>
          <p:cNvPr id="7" name="Marcador de número de diapositiva 6">
            <a:extLst>
              <a:ext uri="{FF2B5EF4-FFF2-40B4-BE49-F238E27FC236}">
                <a16:creationId xmlns:a16="http://schemas.microsoft.com/office/drawing/2014/main" id="{056C1E18-1F9E-7B71-9D6A-7C6024B176FD}"/>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63186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774B07-45D7-A1C2-0C10-C2CF1F15DFD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SV"/>
          </a:p>
        </p:txBody>
      </p:sp>
      <p:sp>
        <p:nvSpPr>
          <p:cNvPr id="3" name="Marcador de texto 2">
            <a:extLst>
              <a:ext uri="{FF2B5EF4-FFF2-40B4-BE49-F238E27FC236}">
                <a16:creationId xmlns:a16="http://schemas.microsoft.com/office/drawing/2014/main" id="{B61A8610-689B-18D6-F5D6-3724F78F4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7AF0F23-261E-2CBF-02E4-C941434A45CE}"/>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5" name="Marcador de texto 4">
            <a:extLst>
              <a:ext uri="{FF2B5EF4-FFF2-40B4-BE49-F238E27FC236}">
                <a16:creationId xmlns:a16="http://schemas.microsoft.com/office/drawing/2014/main" id="{85DC3B6D-1376-19F5-ECF9-D6FC37242E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6929476-9E7E-5AD7-E025-EDBA9A25457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7" name="Marcador de fecha 6">
            <a:extLst>
              <a:ext uri="{FF2B5EF4-FFF2-40B4-BE49-F238E27FC236}">
                <a16:creationId xmlns:a16="http://schemas.microsoft.com/office/drawing/2014/main" id="{5B5886C3-FCA2-5FB7-C4DB-0327B06F9FD4}"/>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8" name="Marcador de pie de página 7">
            <a:extLst>
              <a:ext uri="{FF2B5EF4-FFF2-40B4-BE49-F238E27FC236}">
                <a16:creationId xmlns:a16="http://schemas.microsoft.com/office/drawing/2014/main" id="{0E7ADB09-C5E5-662E-A78B-0335B5F42A55}"/>
              </a:ext>
            </a:extLst>
          </p:cNvPr>
          <p:cNvSpPr>
            <a:spLocks noGrp="1"/>
          </p:cNvSpPr>
          <p:nvPr>
            <p:ph type="ftr" sz="quarter" idx="11"/>
          </p:nvPr>
        </p:nvSpPr>
        <p:spPr/>
        <p:txBody>
          <a:bodyPr/>
          <a:lstStyle/>
          <a:p>
            <a:endParaRPr lang="es-SV"/>
          </a:p>
        </p:txBody>
      </p:sp>
      <p:sp>
        <p:nvSpPr>
          <p:cNvPr id="9" name="Marcador de número de diapositiva 8">
            <a:extLst>
              <a:ext uri="{FF2B5EF4-FFF2-40B4-BE49-F238E27FC236}">
                <a16:creationId xmlns:a16="http://schemas.microsoft.com/office/drawing/2014/main" id="{E2DE5FB0-5329-4F93-4E3F-9A3CF49CA407}"/>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1707918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17AD36-2D9C-7C3C-F40F-84917A275FE1}"/>
              </a:ext>
            </a:extLst>
          </p:cNvPr>
          <p:cNvSpPr>
            <a:spLocks noGrp="1"/>
          </p:cNvSpPr>
          <p:nvPr>
            <p:ph type="title"/>
          </p:nvPr>
        </p:nvSpPr>
        <p:spPr/>
        <p:txBody>
          <a:bodyPr/>
          <a:lstStyle/>
          <a:p>
            <a:r>
              <a:rPr lang="es-ES"/>
              <a:t>Haga clic para modificar el estilo de título del patrón</a:t>
            </a:r>
            <a:endParaRPr lang="es-SV"/>
          </a:p>
        </p:txBody>
      </p:sp>
      <p:sp>
        <p:nvSpPr>
          <p:cNvPr id="3" name="Marcador de fecha 2">
            <a:extLst>
              <a:ext uri="{FF2B5EF4-FFF2-40B4-BE49-F238E27FC236}">
                <a16:creationId xmlns:a16="http://schemas.microsoft.com/office/drawing/2014/main" id="{2C742731-75BB-D2D0-EA6E-79C3101A451A}"/>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4" name="Marcador de pie de página 3">
            <a:extLst>
              <a:ext uri="{FF2B5EF4-FFF2-40B4-BE49-F238E27FC236}">
                <a16:creationId xmlns:a16="http://schemas.microsoft.com/office/drawing/2014/main" id="{90B016E1-4A28-4452-06AD-955A257AD148}"/>
              </a:ext>
            </a:extLst>
          </p:cNvPr>
          <p:cNvSpPr>
            <a:spLocks noGrp="1"/>
          </p:cNvSpPr>
          <p:nvPr>
            <p:ph type="ftr" sz="quarter" idx="11"/>
          </p:nvPr>
        </p:nvSpPr>
        <p:spPr/>
        <p:txBody>
          <a:bodyPr/>
          <a:lstStyle/>
          <a:p>
            <a:endParaRPr lang="es-SV"/>
          </a:p>
        </p:txBody>
      </p:sp>
      <p:sp>
        <p:nvSpPr>
          <p:cNvPr id="5" name="Marcador de número de diapositiva 4">
            <a:extLst>
              <a:ext uri="{FF2B5EF4-FFF2-40B4-BE49-F238E27FC236}">
                <a16:creationId xmlns:a16="http://schemas.microsoft.com/office/drawing/2014/main" id="{2EF0F72C-F1A4-D3FA-37ED-2812391BD17C}"/>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2847508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445ED30-C80A-3EB0-C124-614270E18472}"/>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3" name="Marcador de pie de página 2">
            <a:extLst>
              <a:ext uri="{FF2B5EF4-FFF2-40B4-BE49-F238E27FC236}">
                <a16:creationId xmlns:a16="http://schemas.microsoft.com/office/drawing/2014/main" id="{3A0D162D-8E89-0C08-BC03-AB4A83DDDF41}"/>
              </a:ext>
            </a:extLst>
          </p:cNvPr>
          <p:cNvSpPr>
            <a:spLocks noGrp="1"/>
          </p:cNvSpPr>
          <p:nvPr>
            <p:ph type="ftr" sz="quarter" idx="11"/>
          </p:nvPr>
        </p:nvSpPr>
        <p:spPr/>
        <p:txBody>
          <a:bodyPr/>
          <a:lstStyle/>
          <a:p>
            <a:endParaRPr lang="es-SV"/>
          </a:p>
        </p:txBody>
      </p:sp>
      <p:sp>
        <p:nvSpPr>
          <p:cNvPr id="4" name="Marcador de número de diapositiva 3">
            <a:extLst>
              <a:ext uri="{FF2B5EF4-FFF2-40B4-BE49-F238E27FC236}">
                <a16:creationId xmlns:a16="http://schemas.microsoft.com/office/drawing/2014/main" id="{BB7C9CA9-FCD6-4438-52B3-82607B7707B9}"/>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1200669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4991AF-AD50-C39F-D81D-0D888FC4601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SV"/>
          </a:p>
        </p:txBody>
      </p:sp>
      <p:sp>
        <p:nvSpPr>
          <p:cNvPr id="3" name="Marcador de contenido 2">
            <a:extLst>
              <a:ext uri="{FF2B5EF4-FFF2-40B4-BE49-F238E27FC236}">
                <a16:creationId xmlns:a16="http://schemas.microsoft.com/office/drawing/2014/main" id="{17D168A3-48E3-8764-696F-635EFE468C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texto 3">
            <a:extLst>
              <a:ext uri="{FF2B5EF4-FFF2-40B4-BE49-F238E27FC236}">
                <a16:creationId xmlns:a16="http://schemas.microsoft.com/office/drawing/2014/main" id="{982DEFA0-C7AD-D76B-FB43-5658B880BB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8E8187E-D80B-CF50-32CB-F8769AC4C3E3}"/>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6" name="Marcador de pie de página 5">
            <a:extLst>
              <a:ext uri="{FF2B5EF4-FFF2-40B4-BE49-F238E27FC236}">
                <a16:creationId xmlns:a16="http://schemas.microsoft.com/office/drawing/2014/main" id="{C84672E6-1355-BA06-380C-8F153DCC2EB5}"/>
              </a:ext>
            </a:extLst>
          </p:cNvPr>
          <p:cNvSpPr>
            <a:spLocks noGrp="1"/>
          </p:cNvSpPr>
          <p:nvPr>
            <p:ph type="ftr" sz="quarter" idx="11"/>
          </p:nvPr>
        </p:nvSpPr>
        <p:spPr/>
        <p:txBody>
          <a:bodyPr/>
          <a:lstStyle/>
          <a:p>
            <a:endParaRPr lang="es-SV"/>
          </a:p>
        </p:txBody>
      </p:sp>
      <p:sp>
        <p:nvSpPr>
          <p:cNvPr id="7" name="Marcador de número de diapositiva 6">
            <a:extLst>
              <a:ext uri="{FF2B5EF4-FFF2-40B4-BE49-F238E27FC236}">
                <a16:creationId xmlns:a16="http://schemas.microsoft.com/office/drawing/2014/main" id="{CBF77A5E-2A66-6A2C-C20B-F3CB1DF22B4D}"/>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2116248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8E69B9-2384-794B-5B6E-BABD60E7CB6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SV"/>
          </a:p>
        </p:txBody>
      </p:sp>
      <p:sp>
        <p:nvSpPr>
          <p:cNvPr id="3" name="Marcador de posición de imagen 2">
            <a:extLst>
              <a:ext uri="{FF2B5EF4-FFF2-40B4-BE49-F238E27FC236}">
                <a16:creationId xmlns:a16="http://schemas.microsoft.com/office/drawing/2014/main" id="{17642905-9436-BAEE-70BE-E6D9393CDF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SV"/>
          </a:p>
        </p:txBody>
      </p:sp>
      <p:sp>
        <p:nvSpPr>
          <p:cNvPr id="4" name="Marcador de texto 3">
            <a:extLst>
              <a:ext uri="{FF2B5EF4-FFF2-40B4-BE49-F238E27FC236}">
                <a16:creationId xmlns:a16="http://schemas.microsoft.com/office/drawing/2014/main" id="{543A8BE7-CB3D-853A-18FF-252BDAA7D5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9794744-29DD-E6A6-F165-E7D894023E7C}"/>
              </a:ext>
            </a:extLst>
          </p:cNvPr>
          <p:cNvSpPr>
            <a:spLocks noGrp="1"/>
          </p:cNvSpPr>
          <p:nvPr>
            <p:ph type="dt" sz="half" idx="10"/>
          </p:nvPr>
        </p:nvSpPr>
        <p:spPr/>
        <p:txBody>
          <a:bodyPr/>
          <a:lstStyle/>
          <a:p>
            <a:fld id="{5F771C41-2017-4297-A037-FD9FE38D87E1}" type="datetimeFigureOut">
              <a:rPr lang="es-SV" smtClean="0"/>
              <a:t>22/3/2024</a:t>
            </a:fld>
            <a:endParaRPr lang="es-SV"/>
          </a:p>
        </p:txBody>
      </p:sp>
      <p:sp>
        <p:nvSpPr>
          <p:cNvPr id="6" name="Marcador de pie de página 5">
            <a:extLst>
              <a:ext uri="{FF2B5EF4-FFF2-40B4-BE49-F238E27FC236}">
                <a16:creationId xmlns:a16="http://schemas.microsoft.com/office/drawing/2014/main" id="{7612289B-CE5C-3FC7-A395-C33B4F5943E1}"/>
              </a:ext>
            </a:extLst>
          </p:cNvPr>
          <p:cNvSpPr>
            <a:spLocks noGrp="1"/>
          </p:cNvSpPr>
          <p:nvPr>
            <p:ph type="ftr" sz="quarter" idx="11"/>
          </p:nvPr>
        </p:nvSpPr>
        <p:spPr/>
        <p:txBody>
          <a:bodyPr/>
          <a:lstStyle/>
          <a:p>
            <a:endParaRPr lang="es-SV"/>
          </a:p>
        </p:txBody>
      </p:sp>
      <p:sp>
        <p:nvSpPr>
          <p:cNvPr id="7" name="Marcador de número de diapositiva 6">
            <a:extLst>
              <a:ext uri="{FF2B5EF4-FFF2-40B4-BE49-F238E27FC236}">
                <a16:creationId xmlns:a16="http://schemas.microsoft.com/office/drawing/2014/main" id="{FA97D22C-FAAE-690C-AA12-341053705E49}"/>
              </a:ext>
            </a:extLst>
          </p:cNvPr>
          <p:cNvSpPr>
            <a:spLocks noGrp="1"/>
          </p:cNvSpPr>
          <p:nvPr>
            <p:ph type="sldNum" sz="quarter" idx="12"/>
          </p:nvPr>
        </p:nvSpPr>
        <p:spPr/>
        <p:txBody>
          <a:bodyPr/>
          <a:lstStyle/>
          <a:p>
            <a:fld id="{CB9F7518-B684-4948-B34A-48FA69943F4B}" type="slidenum">
              <a:rPr lang="es-SV" smtClean="0"/>
              <a:t>‹#›</a:t>
            </a:fld>
            <a:endParaRPr lang="es-SV"/>
          </a:p>
        </p:txBody>
      </p:sp>
    </p:spTree>
    <p:extLst>
      <p:ext uri="{BB962C8B-B14F-4D97-AF65-F5344CB8AC3E}">
        <p14:creationId xmlns:p14="http://schemas.microsoft.com/office/powerpoint/2010/main" val="2150682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2C72030-9198-25FD-3C9E-425884DD42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SV"/>
          </a:p>
        </p:txBody>
      </p:sp>
      <p:sp>
        <p:nvSpPr>
          <p:cNvPr id="3" name="Marcador de texto 2">
            <a:extLst>
              <a:ext uri="{FF2B5EF4-FFF2-40B4-BE49-F238E27FC236}">
                <a16:creationId xmlns:a16="http://schemas.microsoft.com/office/drawing/2014/main" id="{79D945F7-4915-5680-DBE7-80C24ED151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a:extLst>
              <a:ext uri="{FF2B5EF4-FFF2-40B4-BE49-F238E27FC236}">
                <a16:creationId xmlns:a16="http://schemas.microsoft.com/office/drawing/2014/main" id="{91C31701-7A38-4D4B-80E4-54013390E9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771C41-2017-4297-A037-FD9FE38D87E1}" type="datetimeFigureOut">
              <a:rPr lang="es-SV" smtClean="0"/>
              <a:t>22/3/2024</a:t>
            </a:fld>
            <a:endParaRPr lang="es-SV"/>
          </a:p>
        </p:txBody>
      </p:sp>
      <p:sp>
        <p:nvSpPr>
          <p:cNvPr id="5" name="Marcador de pie de página 4">
            <a:extLst>
              <a:ext uri="{FF2B5EF4-FFF2-40B4-BE49-F238E27FC236}">
                <a16:creationId xmlns:a16="http://schemas.microsoft.com/office/drawing/2014/main" id="{A73DBFB9-CBB8-4B6A-09C2-3203F6FA2F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SV"/>
          </a:p>
        </p:txBody>
      </p:sp>
      <p:sp>
        <p:nvSpPr>
          <p:cNvPr id="6" name="Marcador de número de diapositiva 5">
            <a:extLst>
              <a:ext uri="{FF2B5EF4-FFF2-40B4-BE49-F238E27FC236}">
                <a16:creationId xmlns:a16="http://schemas.microsoft.com/office/drawing/2014/main" id="{9221AD83-FDF4-CCE3-2213-4A89410443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9F7518-B684-4948-B34A-48FA69943F4B}" type="slidenum">
              <a:rPr lang="es-SV" smtClean="0"/>
              <a:t>‹#›</a:t>
            </a:fld>
            <a:endParaRPr lang="es-SV"/>
          </a:p>
        </p:txBody>
      </p:sp>
    </p:spTree>
    <p:extLst>
      <p:ext uri="{BB962C8B-B14F-4D97-AF65-F5344CB8AC3E}">
        <p14:creationId xmlns:p14="http://schemas.microsoft.com/office/powerpoint/2010/main" val="786234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fastyn@opzz.org.pl"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F01BE694-C6D5-853B-D2FE-DB57E9C39B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673" y="-249382"/>
            <a:ext cx="12192000" cy="6858000"/>
          </a:xfrm>
          <a:prstGeom prst="rect">
            <a:avLst/>
          </a:prstGeom>
        </p:spPr>
      </p:pic>
      <p:sp>
        <p:nvSpPr>
          <p:cNvPr id="2" name="Título 1">
            <a:extLst>
              <a:ext uri="{FF2B5EF4-FFF2-40B4-BE49-F238E27FC236}">
                <a16:creationId xmlns:a16="http://schemas.microsoft.com/office/drawing/2014/main" id="{448D1D20-F7F5-4D72-13FE-3F2FEDFAB3DE}"/>
              </a:ext>
            </a:extLst>
          </p:cNvPr>
          <p:cNvSpPr>
            <a:spLocks noGrp="1"/>
          </p:cNvSpPr>
          <p:nvPr>
            <p:ph type="ctrTitle"/>
          </p:nvPr>
        </p:nvSpPr>
        <p:spPr>
          <a:xfrm>
            <a:off x="1524000" y="1122363"/>
            <a:ext cx="9144000" cy="1655762"/>
          </a:xfrm>
        </p:spPr>
        <p:txBody>
          <a:bodyPr>
            <a:normAutofit/>
          </a:bodyPr>
          <a:lstStyle/>
          <a:p>
            <a:r>
              <a:rPr lang="en-US" sz="3200" b="1" dirty="0">
                <a:effectLst>
                  <a:outerShdw blurRad="38100" dist="38100" dir="2700000" algn="tl">
                    <a:srgbClr val="000000">
                      <a:alpha val="43137"/>
                    </a:srgbClr>
                  </a:outerShdw>
                </a:effectLst>
              </a:rPr>
              <a:t>IMPROVING EMPLOYEE INVOLVEMENT IN UNDERTAKINGS IN ANTICIPATION AND MANAGEMENT OF CHANGE DRIVEN BY GREEN TRANSITION – GTA</a:t>
            </a:r>
            <a:endParaRPr lang="es-SV" sz="3200" b="1" dirty="0">
              <a:effectLst>
                <a:outerShdw blurRad="38100" dist="38100" dir="2700000" algn="tl">
                  <a:srgbClr val="000000">
                    <a:alpha val="43137"/>
                  </a:srgbClr>
                </a:outerShdw>
              </a:effectLst>
            </a:endParaRPr>
          </a:p>
        </p:txBody>
      </p:sp>
      <p:sp>
        <p:nvSpPr>
          <p:cNvPr id="3" name="Subtítulo 2">
            <a:extLst>
              <a:ext uri="{FF2B5EF4-FFF2-40B4-BE49-F238E27FC236}">
                <a16:creationId xmlns:a16="http://schemas.microsoft.com/office/drawing/2014/main" id="{7F30CE39-4319-778C-3E64-5D298743B7F8}"/>
              </a:ext>
            </a:extLst>
          </p:cNvPr>
          <p:cNvSpPr>
            <a:spLocks noGrp="1"/>
          </p:cNvSpPr>
          <p:nvPr>
            <p:ph type="subTitle" idx="1"/>
          </p:nvPr>
        </p:nvSpPr>
        <p:spPr>
          <a:xfrm>
            <a:off x="1524000" y="3072607"/>
            <a:ext cx="9144000" cy="3051102"/>
          </a:xfrm>
        </p:spPr>
        <p:txBody>
          <a:bodyPr/>
          <a:lstStyle/>
          <a:p>
            <a:r>
              <a:rPr lang="en-US" dirty="0"/>
              <a:t> </a:t>
            </a:r>
            <a:endParaRPr lang="pl-PL" dirty="0"/>
          </a:p>
          <a:p>
            <a:r>
              <a:rPr lang="en-US" b="1" dirty="0">
                <a:effectLst>
                  <a:outerShdw blurRad="38100" dist="38100" dir="2700000" algn="tl">
                    <a:srgbClr val="000000">
                      <a:alpha val="43137"/>
                    </a:srgbClr>
                  </a:outerShdw>
                </a:effectLst>
              </a:rPr>
              <a:t>Sharing of the project objectives, expected results, work </a:t>
            </a:r>
            <a:r>
              <a:rPr lang="en-US" b="1" dirty="0" err="1">
                <a:effectLst>
                  <a:outerShdw blurRad="38100" dist="38100" dir="2700000" algn="tl">
                    <a:srgbClr val="000000">
                      <a:alpha val="43137"/>
                    </a:srgbClr>
                  </a:outerShdw>
                </a:effectLst>
              </a:rPr>
              <a:t>programme</a:t>
            </a:r>
            <a:r>
              <a:rPr lang="en-US" b="1" dirty="0">
                <a:effectLst>
                  <a:outerShdw blurRad="38100" dist="38100" dir="2700000" algn="tl">
                    <a:srgbClr val="000000">
                      <a:alpha val="43137"/>
                    </a:srgbClr>
                  </a:outerShdw>
                </a:effectLst>
              </a:rPr>
              <a:t>, deadlines</a:t>
            </a:r>
            <a:r>
              <a:rPr lang="pl-PL" b="1" dirty="0">
                <a:effectLst>
                  <a:outerShdw blurRad="38100" dist="38100" dir="2700000" algn="tl">
                    <a:srgbClr val="000000">
                      <a:alpha val="43137"/>
                    </a:srgbClr>
                  </a:outerShdw>
                </a:effectLst>
              </a:rPr>
              <a:t>;</a:t>
            </a:r>
          </a:p>
          <a:p>
            <a:r>
              <a:rPr lang="en-US" b="1" dirty="0">
                <a:effectLst>
                  <a:outerShdw blurRad="38100" dist="38100" dir="2700000" algn="tl">
                    <a:srgbClr val="000000">
                      <a:alpha val="43137"/>
                    </a:srgbClr>
                  </a:outerShdw>
                </a:effectLst>
              </a:rPr>
              <a:t>Planning the dates and content of the project events and outputs to be produced, division of tasks between the </a:t>
            </a:r>
            <a:r>
              <a:rPr lang="pl-PL" b="1" dirty="0">
                <a:effectLst>
                  <a:outerShdw blurRad="38100" dist="38100" dir="2700000" algn="tl">
                    <a:srgbClr val="000000">
                      <a:alpha val="43137"/>
                    </a:srgbClr>
                  </a:outerShdw>
                </a:effectLst>
              </a:rPr>
              <a:t>P</a:t>
            </a:r>
            <a:r>
              <a:rPr lang="en-US" b="1" dirty="0" err="1">
                <a:effectLst>
                  <a:outerShdw blurRad="38100" dist="38100" dir="2700000" algn="tl">
                    <a:srgbClr val="000000">
                      <a:alpha val="43137"/>
                    </a:srgbClr>
                  </a:outerShdw>
                </a:effectLst>
              </a:rPr>
              <a:t>artners</a:t>
            </a:r>
            <a:r>
              <a:rPr lang="pl-PL" b="1" dirty="0">
                <a:effectLst>
                  <a:outerShdw blurRad="38100" dist="38100" dir="2700000" algn="tl">
                    <a:srgbClr val="000000">
                      <a:alpha val="43137"/>
                    </a:srgbClr>
                  </a:outerShdw>
                </a:effectLst>
              </a:rPr>
              <a:t>.</a:t>
            </a:r>
            <a:r>
              <a:rPr lang="en-US" b="1" dirty="0">
                <a:effectLst>
                  <a:outerShdw blurRad="38100" dist="38100" dir="2700000" algn="tl">
                    <a:srgbClr val="000000">
                      <a:alpha val="43137"/>
                    </a:srgbClr>
                  </a:outerShdw>
                </a:effectLst>
              </a:rPr>
              <a:t> </a:t>
            </a:r>
            <a:endParaRPr lang="pl-PL" b="1" dirty="0">
              <a:effectLst>
                <a:outerShdw blurRad="38100" dist="38100" dir="2700000" algn="tl">
                  <a:srgbClr val="000000">
                    <a:alpha val="43137"/>
                  </a:srgbClr>
                </a:outerShdw>
              </a:effectLst>
            </a:endParaRPr>
          </a:p>
          <a:p>
            <a:endParaRPr lang="pl-PL" sz="2000" b="1" dirty="0"/>
          </a:p>
          <a:p>
            <a:r>
              <a:rPr lang="pl-PL" sz="2000" b="1" dirty="0">
                <a:effectLst>
                  <a:outerShdw blurRad="38100" dist="38100" dir="2700000" algn="tl">
                    <a:srgbClr val="000000">
                      <a:alpha val="43137"/>
                    </a:srgbClr>
                  </a:outerShdw>
                </a:effectLst>
              </a:rPr>
              <a:t>Online </a:t>
            </a:r>
            <a:r>
              <a:rPr lang="pl-PL" sz="2000" b="1" dirty="0" err="1">
                <a:effectLst>
                  <a:outerShdw blurRad="38100" dist="38100" dir="2700000" algn="tl">
                    <a:srgbClr val="000000">
                      <a:alpha val="43137"/>
                    </a:srgbClr>
                  </a:outerShdw>
                </a:effectLst>
              </a:rPr>
              <a:t>Steering</a:t>
            </a:r>
            <a:r>
              <a:rPr lang="pl-PL" sz="2000" b="1" dirty="0">
                <a:effectLst>
                  <a:outerShdw blurRad="38100" dist="38100" dir="2700000" algn="tl">
                    <a:srgbClr val="000000">
                      <a:alpha val="43137"/>
                    </a:srgbClr>
                  </a:outerShdw>
                </a:effectLst>
              </a:rPr>
              <a:t> </a:t>
            </a:r>
            <a:r>
              <a:rPr lang="pl-PL" sz="2000" b="1" dirty="0" err="1">
                <a:effectLst>
                  <a:outerShdw blurRad="38100" dist="38100" dir="2700000" algn="tl">
                    <a:srgbClr val="000000">
                      <a:alpha val="43137"/>
                    </a:srgbClr>
                  </a:outerShdw>
                </a:effectLst>
              </a:rPr>
              <a:t>Committee</a:t>
            </a:r>
            <a:r>
              <a:rPr lang="pl-PL" sz="2000" b="1" dirty="0">
                <a:effectLst>
                  <a:outerShdw blurRad="38100" dist="38100" dir="2700000" algn="tl">
                    <a:srgbClr val="000000">
                      <a:alpha val="43137"/>
                    </a:srgbClr>
                  </a:outerShdw>
                </a:effectLst>
              </a:rPr>
              <a:t> Meeting, 01.02.2024</a:t>
            </a:r>
          </a:p>
          <a:p>
            <a:endParaRPr lang="es-SV" b="1" dirty="0"/>
          </a:p>
        </p:txBody>
      </p:sp>
      <p:pic>
        <p:nvPicPr>
          <p:cNvPr id="5" name="Obraz 4">
            <a:extLst>
              <a:ext uri="{FF2B5EF4-FFF2-40B4-BE49-F238E27FC236}">
                <a16:creationId xmlns:a16="http://schemas.microsoft.com/office/drawing/2014/main" id="{25487027-DB87-7984-4032-98B464568B10}"/>
              </a:ext>
            </a:extLst>
          </p:cNvPr>
          <p:cNvPicPr>
            <a:picLocks noChangeAspect="1"/>
          </p:cNvPicPr>
          <p:nvPr/>
        </p:nvPicPr>
        <p:blipFill>
          <a:blip r:embed="rId3"/>
          <a:stretch>
            <a:fillRect/>
          </a:stretch>
        </p:blipFill>
        <p:spPr>
          <a:xfrm>
            <a:off x="2618508" y="6174834"/>
            <a:ext cx="5619750" cy="581025"/>
          </a:xfrm>
          <a:prstGeom prst="rect">
            <a:avLst/>
          </a:prstGeom>
        </p:spPr>
      </p:pic>
    </p:spTree>
    <p:extLst>
      <p:ext uri="{BB962C8B-B14F-4D97-AF65-F5344CB8AC3E}">
        <p14:creationId xmlns:p14="http://schemas.microsoft.com/office/powerpoint/2010/main" val="405876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849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a:xfrm>
            <a:off x="838200" y="489816"/>
            <a:ext cx="10515600" cy="1325563"/>
          </a:xfrm>
        </p:spPr>
        <p:txBody>
          <a:bodyPr>
            <a:normAutofit fontScale="90000"/>
          </a:bodyPr>
          <a:lstStyle/>
          <a:p>
            <a:pPr algn="ctr"/>
            <a:br>
              <a:rPr lang="pl-PL" sz="2800" b="1" dirty="0">
                <a:effectLst>
                  <a:outerShdw blurRad="38100" dist="38100" dir="2700000" algn="tl">
                    <a:srgbClr val="000000">
                      <a:alpha val="43137"/>
                    </a:srgbClr>
                  </a:outerShdw>
                </a:effectLst>
              </a:rPr>
            </a:br>
            <a:r>
              <a:rPr lang="en-US" sz="2800" b="1" dirty="0">
                <a:effectLst>
                  <a:outerShdw blurRad="38100" dist="38100" dir="2700000" algn="tl">
                    <a:srgbClr val="000000">
                      <a:alpha val="43137"/>
                    </a:srgbClr>
                  </a:outerShdw>
                </a:effectLst>
              </a:rPr>
              <a:t>WP2 – Development of European Green Worker – Participation Advisers Network (EGWPAN) (</a:t>
            </a:r>
            <a:r>
              <a:rPr lang="pl-PL" sz="2800" b="1" dirty="0">
                <a:effectLst>
                  <a:outerShdw blurRad="38100" dist="38100" dir="2700000" algn="tl">
                    <a:srgbClr val="000000">
                      <a:alpha val="43137"/>
                    </a:srgbClr>
                  </a:outerShdw>
                </a:effectLst>
              </a:rPr>
              <a:t>2</a:t>
            </a:r>
            <a:r>
              <a:rPr lang="en-US" sz="2800" b="1" dirty="0">
                <a:effectLst>
                  <a:outerShdw blurRad="38100" dist="38100" dir="2700000" algn="tl">
                    <a:srgbClr val="000000">
                      <a:alpha val="43137"/>
                    </a:srgbClr>
                  </a:outerShdw>
                </a:effectLst>
              </a:rPr>
              <a:t>/2)</a:t>
            </a:r>
            <a:br>
              <a:rPr lang="en-US" sz="2800" b="1" dirty="0">
                <a:effectLst>
                  <a:outerShdw blurRad="38100" dist="38100" dir="2700000" algn="tl">
                    <a:srgbClr val="000000">
                      <a:alpha val="43137"/>
                    </a:srgbClr>
                  </a:outerShdw>
                </a:effectLst>
              </a:rPr>
            </a:br>
            <a:r>
              <a:rPr lang="en-US" sz="2800" b="1" dirty="0">
                <a:effectLst>
                  <a:outerShdw blurRad="38100" dist="38100" dir="2700000" algn="tl">
                    <a:srgbClr val="000000">
                      <a:alpha val="43137"/>
                    </a:srgbClr>
                  </a:outerShdw>
                </a:effectLst>
              </a:rPr>
              <a:t>(01.01.2024 – 31.10.2024)</a:t>
            </a:r>
            <a:endParaRPr lang="es-SV" sz="2800" b="1" dirty="0">
              <a:effectLst>
                <a:outerShdw blurRad="38100" dist="38100" dir="2700000" algn="tl">
                  <a:srgbClr val="000000">
                    <a:alpha val="43137"/>
                  </a:srgbClr>
                </a:outerShdw>
              </a:effectLst>
            </a:endParaRPr>
          </a:p>
        </p:txBody>
      </p:sp>
      <p:sp>
        <p:nvSpPr>
          <p:cNvPr id="4" name="pole tekstowe 3">
            <a:extLst>
              <a:ext uri="{FF2B5EF4-FFF2-40B4-BE49-F238E27FC236}">
                <a16:creationId xmlns:a16="http://schemas.microsoft.com/office/drawing/2014/main" id="{4B12F5B8-700A-1774-1118-C7B34CBEA1BF}"/>
              </a:ext>
            </a:extLst>
          </p:cNvPr>
          <p:cNvSpPr txBox="1"/>
          <p:nvPr/>
        </p:nvSpPr>
        <p:spPr>
          <a:xfrm>
            <a:off x="526472" y="2346759"/>
            <a:ext cx="11554691" cy="3416320"/>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rPr>
              <a:t>Responsible Partners: GWU</a:t>
            </a:r>
          </a:p>
          <a:p>
            <a:endParaRPr lang="en-US" sz="2400" b="1" dirty="0">
              <a:effectLst>
                <a:outerShdw blurRad="38100" dist="38100" dir="2700000" algn="tl">
                  <a:srgbClr val="000000">
                    <a:alpha val="43137"/>
                  </a:srgbClr>
                </a:outerShdw>
              </a:effectLst>
            </a:endParaRPr>
          </a:p>
          <a:p>
            <a:r>
              <a:rPr lang="en-US" sz="2400" b="1" dirty="0">
                <a:effectLst>
                  <a:outerShdw blurRad="38100" dist="38100" dir="2700000" algn="tl">
                    <a:srgbClr val="000000">
                      <a:alpha val="43137"/>
                    </a:srgbClr>
                  </a:outerShdw>
                </a:effectLst>
              </a:rPr>
              <a:t>Deliverables:</a:t>
            </a:r>
          </a:p>
          <a:p>
            <a:endParaRPr lang="en-US" sz="2400" b="1" dirty="0">
              <a:effectLst>
                <a:outerShdw blurRad="38100" dist="38100" dir="2700000" algn="tl">
                  <a:srgbClr val="000000">
                    <a:alpha val="43137"/>
                  </a:srgbClr>
                </a:outerShdw>
              </a:effectLst>
            </a:endParaRPr>
          </a:p>
          <a:p>
            <a:pPr marL="342900" indent="-342900">
              <a:buFont typeface="Arial" panose="020B0604020202020204" pitchFamily="34" charset="0"/>
              <a:buChar char="•"/>
            </a:pPr>
            <a:r>
              <a:rPr lang="en-US" sz="2400" dirty="0"/>
              <a:t>Development of the action plan of the EGWPAN network -  </a:t>
            </a:r>
            <a:r>
              <a:rPr lang="en-US" sz="2400" b="1" dirty="0">
                <a:effectLst>
                  <a:outerShdw blurRad="38100" dist="38100" dir="2700000" algn="tl">
                    <a:srgbClr val="000000">
                      <a:alpha val="43137"/>
                    </a:srgbClr>
                  </a:outerShdw>
                </a:effectLst>
              </a:rPr>
              <a:t>OPZZ</a:t>
            </a:r>
            <a:r>
              <a:rPr lang="en-US" sz="2400" dirty="0"/>
              <a:t> (4 month)</a:t>
            </a:r>
            <a:r>
              <a:rPr lang="pl-PL" sz="2400" dirty="0"/>
              <a:t>;</a:t>
            </a:r>
          </a:p>
          <a:p>
            <a:pPr marL="342900" indent="-342900">
              <a:buFont typeface="Arial" panose="020B0604020202020204" pitchFamily="34" charset="0"/>
              <a:buChar char="•"/>
            </a:pPr>
            <a:r>
              <a:rPr lang="en-US" sz="2400" dirty="0"/>
              <a:t>3 online networking meetings (in English) – </a:t>
            </a:r>
            <a:r>
              <a:rPr lang="en-US" sz="2400" b="1" dirty="0">
                <a:effectLst>
                  <a:outerShdw blurRad="38100" dist="38100" dir="2700000" algn="tl">
                    <a:srgbClr val="000000">
                      <a:alpha val="43137"/>
                    </a:srgbClr>
                  </a:outerShdw>
                </a:effectLst>
              </a:rPr>
              <a:t>GWU</a:t>
            </a:r>
            <a:r>
              <a:rPr lang="en-US" sz="2400" dirty="0"/>
              <a:t> (9 month)</a:t>
            </a:r>
            <a:r>
              <a:rPr lang="pl-PL" sz="2400" dirty="0"/>
              <a:t>;</a:t>
            </a:r>
          </a:p>
          <a:p>
            <a:pPr marL="342900" indent="-342900">
              <a:buFont typeface="Arial" panose="020B0604020202020204" pitchFamily="34" charset="0"/>
              <a:buChar char="•"/>
            </a:pPr>
            <a:r>
              <a:rPr lang="en-US" sz="2400" dirty="0"/>
              <a:t>Face-to-face Competence course (2 modules)  - </a:t>
            </a:r>
            <a:r>
              <a:rPr lang="en-US" sz="2400" b="1" dirty="0">
                <a:effectLst>
                  <a:outerShdw blurRad="38100" dist="38100" dir="2700000" algn="tl">
                    <a:srgbClr val="000000">
                      <a:alpha val="43137"/>
                    </a:srgbClr>
                  </a:outerShdw>
                </a:effectLst>
              </a:rPr>
              <a:t>OPZZ</a:t>
            </a:r>
            <a:r>
              <a:rPr lang="en-US" sz="2400" dirty="0"/>
              <a:t> (5 month)</a:t>
            </a:r>
            <a:r>
              <a:rPr lang="pl-PL" sz="2400" dirty="0"/>
              <a:t>;</a:t>
            </a:r>
          </a:p>
          <a:p>
            <a:pPr marL="342900" indent="-342900">
              <a:buFont typeface="Arial" panose="020B0604020202020204" pitchFamily="34" charset="0"/>
              <a:buChar char="•"/>
            </a:pPr>
            <a:r>
              <a:rPr lang="en-US" sz="2400" dirty="0"/>
              <a:t>Online competence course (2 Modules) – </a:t>
            </a:r>
            <a:r>
              <a:rPr lang="en-US" sz="2400" b="1" dirty="0">
                <a:effectLst>
                  <a:outerShdw blurRad="38100" dist="38100" dir="2700000" algn="tl">
                    <a:srgbClr val="000000">
                      <a:alpha val="43137"/>
                    </a:srgbClr>
                  </a:outerShdw>
                </a:effectLst>
              </a:rPr>
              <a:t>GWU</a:t>
            </a:r>
            <a:r>
              <a:rPr lang="en-US" sz="2400" dirty="0"/>
              <a:t> (7 month)</a:t>
            </a:r>
            <a:r>
              <a:rPr lang="pl-PL" sz="2400" dirty="0"/>
              <a:t>;</a:t>
            </a:r>
          </a:p>
          <a:p>
            <a:pPr marL="342900" indent="-342900">
              <a:buFont typeface="Arial" panose="020B0604020202020204" pitchFamily="34" charset="0"/>
              <a:buChar char="•"/>
            </a:pPr>
            <a:r>
              <a:rPr lang="en-US" sz="2400" dirty="0"/>
              <a:t>OERs – </a:t>
            </a:r>
            <a:r>
              <a:rPr lang="en-US" sz="2400" b="1" dirty="0"/>
              <a:t>MCOC</a:t>
            </a:r>
            <a:r>
              <a:rPr lang="en-US" sz="2400" dirty="0"/>
              <a:t> (10 month)</a:t>
            </a:r>
            <a:r>
              <a:rPr lang="pl-PL" sz="2400" dirty="0"/>
              <a:t>.</a:t>
            </a:r>
            <a:endParaRPr lang="en-US" sz="2400" dirty="0"/>
          </a:p>
        </p:txBody>
      </p:sp>
    </p:spTree>
    <p:extLst>
      <p:ext uri="{BB962C8B-B14F-4D97-AF65-F5344CB8AC3E}">
        <p14:creationId xmlns:p14="http://schemas.microsoft.com/office/powerpoint/2010/main" val="52266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p:txBody>
          <a:bodyPr>
            <a:normAutofit/>
          </a:bodyPr>
          <a:lstStyle/>
          <a:p>
            <a:pPr algn="ctr"/>
            <a:r>
              <a:rPr lang="es-SV" sz="2800" b="1" dirty="0">
                <a:effectLst>
                  <a:outerShdw blurRad="38100" dist="38100" dir="2700000" algn="tl">
                    <a:srgbClr val="000000">
                      <a:alpha val="43137"/>
                    </a:srgbClr>
                  </a:outerShdw>
                </a:effectLst>
              </a:rPr>
              <a:t>WP3 – Capacity building</a:t>
            </a:r>
            <a:r>
              <a:rPr lang="pl-PL" sz="2800" b="1" dirty="0">
                <a:effectLst>
                  <a:outerShdw blurRad="38100" dist="38100" dir="2700000" algn="tl">
                    <a:srgbClr val="000000">
                      <a:alpha val="43137"/>
                    </a:srgbClr>
                  </a:outerShdw>
                </a:effectLst>
              </a:rPr>
              <a:t> (1/2)</a:t>
            </a:r>
            <a:br>
              <a:rPr lang="es-SV" sz="2800" b="1" dirty="0">
                <a:effectLst>
                  <a:outerShdw blurRad="38100" dist="38100" dir="2700000" algn="tl">
                    <a:srgbClr val="000000">
                      <a:alpha val="43137"/>
                    </a:srgbClr>
                  </a:outerShdw>
                </a:effectLst>
              </a:rPr>
            </a:br>
            <a:r>
              <a:rPr lang="es-SV" sz="2800" b="1" dirty="0">
                <a:effectLst>
                  <a:outerShdw blurRad="38100" dist="38100" dir="2700000" algn="tl">
                    <a:srgbClr val="000000">
                      <a:alpha val="43137"/>
                    </a:srgbClr>
                  </a:outerShdw>
                </a:effectLst>
              </a:rPr>
              <a:t>(31.10.2024-30.04.2025)</a:t>
            </a:r>
          </a:p>
        </p:txBody>
      </p:sp>
      <p:sp>
        <p:nvSpPr>
          <p:cNvPr id="4" name="pole tekstowe 3">
            <a:extLst>
              <a:ext uri="{FF2B5EF4-FFF2-40B4-BE49-F238E27FC236}">
                <a16:creationId xmlns:a16="http://schemas.microsoft.com/office/drawing/2014/main" id="{5FBA1FBB-7211-B5BF-F30E-FB10D4A97739}"/>
              </a:ext>
            </a:extLst>
          </p:cNvPr>
          <p:cNvSpPr txBox="1"/>
          <p:nvPr/>
        </p:nvSpPr>
        <p:spPr>
          <a:xfrm>
            <a:off x="235528" y="2055813"/>
            <a:ext cx="10792690" cy="4154984"/>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rPr>
              <a:t>Responsible Partner: FPP</a:t>
            </a:r>
          </a:p>
          <a:p>
            <a:endParaRPr lang="pl-PL" sz="2400" dirty="0">
              <a:effectLst>
                <a:outerShdw blurRad="38100" dist="38100" dir="2700000" algn="tl">
                  <a:srgbClr val="000000">
                    <a:alpha val="43137"/>
                  </a:srgbClr>
                </a:outerShdw>
              </a:effectLst>
            </a:endParaRPr>
          </a:p>
          <a:p>
            <a:r>
              <a:rPr lang="en-US" sz="2400" dirty="0">
                <a:effectLst>
                  <a:outerShdw blurRad="38100" dist="38100" dir="2700000" algn="tl">
                    <a:srgbClr val="000000">
                      <a:alpha val="43137"/>
                    </a:srgbClr>
                  </a:outerShdw>
                </a:effectLst>
              </a:rPr>
              <a:t>Objectives:</a:t>
            </a:r>
            <a:endParaRPr lang="pl-PL" sz="2400" dirty="0">
              <a:effectLst>
                <a:outerShdw blurRad="38100" dist="38100" dir="2700000" algn="tl">
                  <a:srgbClr val="000000">
                    <a:alpha val="43137"/>
                  </a:srgbClr>
                </a:outerShdw>
              </a:effectLst>
            </a:endParaRPr>
          </a:p>
          <a:p>
            <a:pPr marL="342900" indent="-342900" algn="just">
              <a:buFont typeface="Arial" panose="020B0604020202020204" pitchFamily="34" charset="0"/>
              <a:buChar char="•"/>
            </a:pPr>
            <a:r>
              <a:rPr lang="en-US" sz="2400" dirty="0"/>
              <a:t>To build the capacity of the social partners to </a:t>
            </a:r>
            <a:r>
              <a:rPr lang="en-US" sz="2400" dirty="0" err="1"/>
              <a:t>realise</a:t>
            </a:r>
            <a:r>
              <a:rPr lang="en-US" sz="2400" dirty="0"/>
              <a:t> their right to information, consultation and participation, familiarize them with the relevant EU legislation and support peer learning on these issues by the delivery in M10-M17 the end of the project the EGWPAN agile green change management course for workers’ representatives</a:t>
            </a:r>
            <a:r>
              <a:rPr lang="pl-PL" sz="2400" dirty="0"/>
              <a:t>;</a:t>
            </a:r>
          </a:p>
          <a:p>
            <a:pPr marL="342900" indent="-342900" algn="just">
              <a:buFont typeface="Arial" panose="020B0604020202020204" pitchFamily="34" charset="0"/>
              <a:buChar char="•"/>
            </a:pPr>
            <a:r>
              <a:rPr lang="en-US" sz="2400" dirty="0"/>
              <a:t>Testing the course: national online trainings for workers’ representatives (2 days per country)</a:t>
            </a:r>
            <a:r>
              <a:rPr lang="pl-PL" sz="2400" dirty="0"/>
              <a:t>;</a:t>
            </a:r>
          </a:p>
          <a:p>
            <a:pPr marL="342900" indent="-342900" algn="just">
              <a:buFont typeface="Arial" panose="020B0604020202020204" pitchFamily="34" charset="0"/>
              <a:buChar char="•"/>
            </a:pPr>
            <a:r>
              <a:rPr lang="en-US" sz="2400" dirty="0"/>
              <a:t>Development of the e-learning platform  (OER).</a:t>
            </a:r>
          </a:p>
        </p:txBody>
      </p:sp>
    </p:spTree>
    <p:extLst>
      <p:ext uri="{BB962C8B-B14F-4D97-AF65-F5344CB8AC3E}">
        <p14:creationId xmlns:p14="http://schemas.microsoft.com/office/powerpoint/2010/main" val="6796137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p:txBody>
          <a:bodyPr>
            <a:normAutofit/>
          </a:bodyPr>
          <a:lstStyle/>
          <a:p>
            <a:pPr algn="ctr"/>
            <a:r>
              <a:rPr lang="es-SV" sz="2800" b="1" dirty="0">
                <a:effectLst>
                  <a:outerShdw blurRad="38100" dist="38100" dir="2700000" algn="tl">
                    <a:srgbClr val="000000">
                      <a:alpha val="43137"/>
                    </a:srgbClr>
                  </a:outerShdw>
                </a:effectLst>
              </a:rPr>
              <a:t>WP3 – Capacity building</a:t>
            </a:r>
            <a:r>
              <a:rPr lang="pl-PL" sz="2800" b="1" dirty="0">
                <a:effectLst>
                  <a:outerShdw blurRad="38100" dist="38100" dir="2700000" algn="tl">
                    <a:srgbClr val="000000">
                      <a:alpha val="43137"/>
                    </a:srgbClr>
                  </a:outerShdw>
                </a:effectLst>
              </a:rPr>
              <a:t> (2/2)</a:t>
            </a:r>
            <a:br>
              <a:rPr lang="es-SV" sz="2800" b="1" dirty="0">
                <a:effectLst>
                  <a:outerShdw blurRad="38100" dist="38100" dir="2700000" algn="tl">
                    <a:srgbClr val="000000">
                      <a:alpha val="43137"/>
                    </a:srgbClr>
                  </a:outerShdw>
                </a:effectLst>
              </a:rPr>
            </a:br>
            <a:r>
              <a:rPr lang="es-SV" sz="2800" b="1" dirty="0">
                <a:effectLst>
                  <a:outerShdw blurRad="38100" dist="38100" dir="2700000" algn="tl">
                    <a:srgbClr val="000000">
                      <a:alpha val="43137"/>
                    </a:srgbClr>
                  </a:outerShdw>
                </a:effectLst>
              </a:rPr>
              <a:t>(31.10.2024-30.04.2025)</a:t>
            </a:r>
          </a:p>
        </p:txBody>
      </p:sp>
      <p:sp>
        <p:nvSpPr>
          <p:cNvPr id="4" name="pole tekstowe 3">
            <a:extLst>
              <a:ext uri="{FF2B5EF4-FFF2-40B4-BE49-F238E27FC236}">
                <a16:creationId xmlns:a16="http://schemas.microsoft.com/office/drawing/2014/main" id="{5FBA1FBB-7211-B5BF-F30E-FB10D4A97739}"/>
              </a:ext>
            </a:extLst>
          </p:cNvPr>
          <p:cNvSpPr txBox="1"/>
          <p:nvPr/>
        </p:nvSpPr>
        <p:spPr>
          <a:xfrm>
            <a:off x="235528" y="2055813"/>
            <a:ext cx="10792690" cy="3785652"/>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rPr>
              <a:t>Responsible Partner: FPP</a:t>
            </a:r>
          </a:p>
          <a:p>
            <a:endParaRPr lang="pl-PL" sz="2400" dirty="0"/>
          </a:p>
          <a:p>
            <a:r>
              <a:rPr lang="pl-PL" sz="2400" dirty="0" err="1">
                <a:effectLst>
                  <a:outerShdw blurRad="38100" dist="38100" dir="2700000" algn="tl">
                    <a:srgbClr val="000000">
                      <a:alpha val="43137"/>
                    </a:srgbClr>
                  </a:outerShdw>
                </a:effectLst>
              </a:rPr>
              <a:t>Deliverables</a:t>
            </a:r>
            <a:r>
              <a:rPr lang="pl-PL" sz="2400" dirty="0">
                <a:effectLst>
                  <a:outerShdw blurRad="38100" dist="38100" dir="2700000" algn="tl">
                    <a:srgbClr val="000000">
                      <a:alpha val="43137"/>
                    </a:srgbClr>
                  </a:outerShdw>
                </a:effectLst>
              </a:rPr>
              <a:t>: </a:t>
            </a:r>
          </a:p>
          <a:p>
            <a:endParaRPr lang="pl-PL" sz="2400" dirty="0"/>
          </a:p>
          <a:p>
            <a:pPr marL="342900" indent="-342900">
              <a:buFont typeface="Arial" panose="020B0604020202020204" pitchFamily="34" charset="0"/>
              <a:buChar char="•"/>
            </a:pPr>
            <a:r>
              <a:rPr lang="en-US" sz="2400" dirty="0"/>
              <a:t>EGWPAN agile green change management course modules - 4 modules – </a:t>
            </a:r>
            <a:r>
              <a:rPr lang="en-US" sz="2400" b="1" dirty="0">
                <a:effectLst>
                  <a:outerShdw blurRad="38100" dist="38100" dir="2700000" algn="tl">
                    <a:srgbClr val="000000">
                      <a:alpha val="43137"/>
                    </a:srgbClr>
                  </a:outerShdw>
                </a:effectLst>
              </a:rPr>
              <a:t>FPP</a:t>
            </a:r>
            <a:r>
              <a:rPr lang="en-US" sz="2400" dirty="0"/>
              <a:t> (12 month)</a:t>
            </a:r>
            <a:r>
              <a:rPr lang="pl-PL" sz="2400" dirty="0"/>
              <a:t>;</a:t>
            </a:r>
          </a:p>
          <a:p>
            <a:pPr marL="342900" indent="-342900">
              <a:buFont typeface="Arial" panose="020B0604020202020204" pitchFamily="34" charset="0"/>
              <a:buChar char="•"/>
            </a:pPr>
            <a:r>
              <a:rPr lang="en-US" sz="2400" dirty="0"/>
              <a:t>National online trainings for workers’ representatives (12 days of training in 6 countries) – </a:t>
            </a:r>
            <a:r>
              <a:rPr lang="en-US" sz="2400" b="1" dirty="0">
                <a:effectLst>
                  <a:outerShdw blurRad="38100" dist="38100" dir="2700000" algn="tl">
                    <a:srgbClr val="000000">
                      <a:alpha val="43137"/>
                    </a:srgbClr>
                  </a:outerShdw>
                </a:effectLst>
              </a:rPr>
              <a:t>FPP</a:t>
            </a:r>
            <a:r>
              <a:rPr lang="en-US" sz="2400" dirty="0"/>
              <a:t> (13 month)</a:t>
            </a:r>
            <a:r>
              <a:rPr lang="pl-PL" sz="2400" dirty="0"/>
              <a:t>;</a:t>
            </a:r>
          </a:p>
          <a:p>
            <a:pPr marL="342900" indent="-342900">
              <a:buFont typeface="Arial" panose="020B0604020202020204" pitchFamily="34" charset="0"/>
              <a:buChar char="•"/>
            </a:pPr>
            <a:r>
              <a:rPr lang="en-US" sz="2400" dirty="0"/>
              <a:t>e-learning platform (OER) and Online Trainings with the possibility to issue a certificate – </a:t>
            </a:r>
            <a:r>
              <a:rPr lang="en-US" sz="2400" b="1" dirty="0">
                <a:effectLst>
                  <a:outerShdw blurRad="38100" dist="38100" dir="2700000" algn="tl">
                    <a:srgbClr val="000000">
                      <a:alpha val="43137"/>
                    </a:srgbClr>
                  </a:outerShdw>
                </a:effectLst>
              </a:rPr>
              <a:t>OPZZ</a:t>
            </a:r>
            <a:r>
              <a:rPr lang="en-US" sz="2400" dirty="0"/>
              <a:t> (17 month)</a:t>
            </a:r>
            <a:r>
              <a:rPr lang="pl-PL" sz="2400" dirty="0"/>
              <a:t>.</a:t>
            </a:r>
            <a:endParaRPr lang="en-US" sz="2400" dirty="0"/>
          </a:p>
        </p:txBody>
      </p:sp>
    </p:spTree>
    <p:extLst>
      <p:ext uri="{BB962C8B-B14F-4D97-AF65-F5344CB8AC3E}">
        <p14:creationId xmlns:p14="http://schemas.microsoft.com/office/powerpoint/2010/main" val="477576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p:txBody>
          <a:bodyPr>
            <a:normAutofit/>
          </a:bodyPr>
          <a:lstStyle/>
          <a:p>
            <a:pPr algn="ctr"/>
            <a:r>
              <a:rPr lang="es-SV" sz="2800" b="1" dirty="0">
                <a:effectLst>
                  <a:outerShdw blurRad="38100" dist="38100" dir="2700000" algn="tl">
                    <a:srgbClr val="000000">
                      <a:alpha val="43137"/>
                    </a:srgbClr>
                  </a:outerShdw>
                </a:effectLst>
              </a:rPr>
              <a:t>WP</a:t>
            </a:r>
            <a:r>
              <a:rPr lang="pl-PL" sz="2800" b="1" dirty="0">
                <a:effectLst>
                  <a:outerShdw blurRad="38100" dist="38100" dir="2700000" algn="tl">
                    <a:srgbClr val="000000">
                      <a:alpha val="43137"/>
                    </a:srgbClr>
                  </a:outerShdw>
                </a:effectLst>
              </a:rPr>
              <a:t>4</a:t>
            </a:r>
            <a:r>
              <a:rPr lang="es-SV" sz="2800" b="1" dirty="0">
                <a:effectLst>
                  <a:outerShdw blurRad="38100" dist="38100" dir="2700000" algn="tl">
                    <a:srgbClr val="000000">
                      <a:alpha val="43137"/>
                    </a:srgbClr>
                  </a:outerShdw>
                </a:effectLst>
              </a:rPr>
              <a:t> – Communication and Dissemination Cluster</a:t>
            </a:r>
            <a:r>
              <a:rPr lang="pl-PL" sz="2800" b="1" dirty="0">
                <a:effectLst>
                  <a:outerShdw blurRad="38100" dist="38100" dir="2700000" algn="tl">
                    <a:srgbClr val="000000">
                      <a:alpha val="43137"/>
                    </a:srgbClr>
                  </a:outerShdw>
                </a:effectLst>
              </a:rPr>
              <a:t> (1/2)</a:t>
            </a:r>
            <a:br>
              <a:rPr lang="es-SV" sz="2800" b="1" dirty="0">
                <a:effectLst>
                  <a:outerShdw blurRad="38100" dist="38100" dir="2700000" algn="tl">
                    <a:srgbClr val="000000">
                      <a:alpha val="43137"/>
                    </a:srgbClr>
                  </a:outerShdw>
                </a:effectLst>
              </a:rPr>
            </a:br>
            <a:r>
              <a:rPr lang="es-SV" sz="2800" b="1" dirty="0">
                <a:effectLst>
                  <a:outerShdw blurRad="38100" dist="38100" dir="2700000" algn="tl">
                    <a:srgbClr val="000000">
                      <a:alpha val="43137"/>
                    </a:srgbClr>
                  </a:outerShdw>
                </a:effectLst>
              </a:rPr>
              <a:t>(01.02.2025 – 30.04.2025)</a:t>
            </a:r>
          </a:p>
        </p:txBody>
      </p:sp>
      <p:sp>
        <p:nvSpPr>
          <p:cNvPr id="4" name="pole tekstowe 3">
            <a:extLst>
              <a:ext uri="{FF2B5EF4-FFF2-40B4-BE49-F238E27FC236}">
                <a16:creationId xmlns:a16="http://schemas.microsoft.com/office/drawing/2014/main" id="{5FBA1FBB-7211-B5BF-F30E-FB10D4A97739}"/>
              </a:ext>
            </a:extLst>
          </p:cNvPr>
          <p:cNvSpPr txBox="1"/>
          <p:nvPr/>
        </p:nvSpPr>
        <p:spPr>
          <a:xfrm>
            <a:off x="235528" y="2055813"/>
            <a:ext cx="10792690" cy="3785652"/>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rPr>
              <a:t>Responsible Partner: </a:t>
            </a:r>
            <a:r>
              <a:rPr lang="pl-PL" sz="2400" b="1" dirty="0">
                <a:effectLst>
                  <a:outerShdw blurRad="38100" dist="38100" dir="2700000" algn="tl">
                    <a:srgbClr val="000000">
                      <a:alpha val="43137"/>
                    </a:srgbClr>
                  </a:outerShdw>
                </a:effectLst>
              </a:rPr>
              <a:t>OPZZ</a:t>
            </a:r>
            <a:endParaRPr lang="en-US" sz="2400" b="1" dirty="0">
              <a:effectLst>
                <a:outerShdw blurRad="38100" dist="38100" dir="2700000" algn="tl">
                  <a:srgbClr val="000000">
                    <a:alpha val="43137"/>
                  </a:srgbClr>
                </a:outerShdw>
              </a:effectLst>
            </a:endParaRPr>
          </a:p>
          <a:p>
            <a:endParaRPr lang="pl-PL" sz="2400" dirty="0">
              <a:effectLst>
                <a:outerShdw blurRad="38100" dist="38100" dir="2700000" algn="tl">
                  <a:srgbClr val="000000">
                    <a:alpha val="43137"/>
                  </a:srgbClr>
                </a:outerShdw>
              </a:effectLst>
            </a:endParaRPr>
          </a:p>
          <a:p>
            <a:r>
              <a:rPr lang="pl-PL" sz="2400" dirty="0" err="1">
                <a:effectLst>
                  <a:outerShdw blurRad="38100" dist="38100" dir="2700000" algn="tl">
                    <a:srgbClr val="000000">
                      <a:alpha val="43137"/>
                    </a:srgbClr>
                  </a:outerShdw>
                </a:effectLst>
              </a:rPr>
              <a:t>Objectives</a:t>
            </a:r>
            <a:r>
              <a:rPr lang="pl-PL" sz="2400" dirty="0">
                <a:effectLst>
                  <a:outerShdw blurRad="38100" dist="38100" dir="2700000" algn="tl">
                    <a:srgbClr val="000000">
                      <a:alpha val="43137"/>
                    </a:srgbClr>
                  </a:outerShdw>
                </a:effectLst>
              </a:rPr>
              <a:t>: </a:t>
            </a:r>
          </a:p>
          <a:p>
            <a:pPr marL="342900" indent="-342900" algn="just">
              <a:buFont typeface="Arial" panose="020B0604020202020204" pitchFamily="34" charset="0"/>
              <a:buChar char="•"/>
            </a:pPr>
            <a:r>
              <a:rPr lang="en-US" sz="2400" dirty="0"/>
              <a:t>To raise the awareness on the green transition and participatory mechanisms, relevant EU laws and policies among target groups by disseminating information about outcomes and outputs of the project. This will be done by delivering a comprehensive dissemination campaign for spreading the project results as much as possible through different dissemination tools. The WP aims will be achieved before the project ends (and due to the sustainability strategy will also continue after it ends). </a:t>
            </a:r>
            <a:endParaRPr lang="pl-PL" sz="2400" dirty="0"/>
          </a:p>
        </p:txBody>
      </p:sp>
    </p:spTree>
    <p:extLst>
      <p:ext uri="{BB962C8B-B14F-4D97-AF65-F5344CB8AC3E}">
        <p14:creationId xmlns:p14="http://schemas.microsoft.com/office/powerpoint/2010/main" val="3948006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p:txBody>
          <a:bodyPr>
            <a:normAutofit/>
          </a:bodyPr>
          <a:lstStyle/>
          <a:p>
            <a:pPr algn="ctr"/>
            <a:r>
              <a:rPr lang="es-SV" sz="2800" b="1" dirty="0">
                <a:effectLst>
                  <a:outerShdw blurRad="38100" dist="38100" dir="2700000" algn="tl">
                    <a:srgbClr val="000000">
                      <a:alpha val="43137"/>
                    </a:srgbClr>
                  </a:outerShdw>
                </a:effectLst>
              </a:rPr>
              <a:t>WP</a:t>
            </a:r>
            <a:r>
              <a:rPr lang="pl-PL" sz="2800" b="1" dirty="0">
                <a:effectLst>
                  <a:outerShdw blurRad="38100" dist="38100" dir="2700000" algn="tl">
                    <a:srgbClr val="000000">
                      <a:alpha val="43137"/>
                    </a:srgbClr>
                  </a:outerShdw>
                </a:effectLst>
              </a:rPr>
              <a:t>4</a:t>
            </a:r>
            <a:r>
              <a:rPr lang="es-SV" sz="2800" b="1" dirty="0">
                <a:effectLst>
                  <a:outerShdw blurRad="38100" dist="38100" dir="2700000" algn="tl">
                    <a:srgbClr val="000000">
                      <a:alpha val="43137"/>
                    </a:srgbClr>
                  </a:outerShdw>
                </a:effectLst>
              </a:rPr>
              <a:t> – Communication and Dissemination Cluster</a:t>
            </a:r>
            <a:r>
              <a:rPr lang="pl-PL" sz="2800" b="1" dirty="0">
                <a:effectLst>
                  <a:outerShdw blurRad="38100" dist="38100" dir="2700000" algn="tl">
                    <a:srgbClr val="000000">
                      <a:alpha val="43137"/>
                    </a:srgbClr>
                  </a:outerShdw>
                </a:effectLst>
              </a:rPr>
              <a:t> (2/2)</a:t>
            </a:r>
            <a:br>
              <a:rPr lang="es-SV" sz="2800" b="1" dirty="0">
                <a:effectLst>
                  <a:outerShdw blurRad="38100" dist="38100" dir="2700000" algn="tl">
                    <a:srgbClr val="000000">
                      <a:alpha val="43137"/>
                    </a:srgbClr>
                  </a:outerShdw>
                </a:effectLst>
              </a:rPr>
            </a:br>
            <a:r>
              <a:rPr lang="es-SV" sz="2800" b="1" dirty="0">
                <a:effectLst>
                  <a:outerShdw blurRad="38100" dist="38100" dir="2700000" algn="tl">
                    <a:srgbClr val="000000">
                      <a:alpha val="43137"/>
                    </a:srgbClr>
                  </a:outerShdw>
                </a:effectLst>
              </a:rPr>
              <a:t>(01.02.2025 – 30.04.2025)</a:t>
            </a:r>
          </a:p>
        </p:txBody>
      </p:sp>
      <p:sp>
        <p:nvSpPr>
          <p:cNvPr id="4" name="pole tekstowe 3">
            <a:extLst>
              <a:ext uri="{FF2B5EF4-FFF2-40B4-BE49-F238E27FC236}">
                <a16:creationId xmlns:a16="http://schemas.microsoft.com/office/drawing/2014/main" id="{5FBA1FBB-7211-B5BF-F30E-FB10D4A97739}"/>
              </a:ext>
            </a:extLst>
          </p:cNvPr>
          <p:cNvSpPr txBox="1"/>
          <p:nvPr/>
        </p:nvSpPr>
        <p:spPr>
          <a:xfrm>
            <a:off x="235528" y="2055813"/>
            <a:ext cx="10792690" cy="4154984"/>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rPr>
              <a:t>Responsible Partner: </a:t>
            </a:r>
            <a:r>
              <a:rPr lang="pl-PL" sz="2400" b="1" dirty="0">
                <a:effectLst>
                  <a:outerShdw blurRad="38100" dist="38100" dir="2700000" algn="tl">
                    <a:srgbClr val="000000">
                      <a:alpha val="43137"/>
                    </a:srgbClr>
                  </a:outerShdw>
                </a:effectLst>
              </a:rPr>
              <a:t>OPZZ</a:t>
            </a:r>
            <a:endParaRPr lang="en-US" sz="2400" b="1" dirty="0">
              <a:effectLst>
                <a:outerShdw blurRad="38100" dist="38100" dir="2700000" algn="tl">
                  <a:srgbClr val="000000">
                    <a:alpha val="43137"/>
                  </a:srgbClr>
                </a:outerShdw>
              </a:effectLst>
            </a:endParaRPr>
          </a:p>
          <a:p>
            <a:endParaRPr lang="pl-PL" sz="2400" dirty="0">
              <a:effectLst>
                <a:outerShdw blurRad="38100" dist="38100" dir="2700000" algn="tl">
                  <a:srgbClr val="000000">
                    <a:alpha val="43137"/>
                  </a:srgbClr>
                </a:outerShdw>
              </a:effectLst>
            </a:endParaRPr>
          </a:p>
          <a:p>
            <a:r>
              <a:rPr lang="pl-PL" sz="2400" dirty="0" err="1">
                <a:effectLst>
                  <a:outerShdw blurRad="38100" dist="38100" dir="2700000" algn="tl">
                    <a:srgbClr val="000000">
                      <a:alpha val="43137"/>
                    </a:srgbClr>
                  </a:outerShdw>
                </a:effectLst>
              </a:rPr>
              <a:t>Deliverables</a:t>
            </a:r>
            <a:r>
              <a:rPr lang="pl-PL" sz="2400" dirty="0">
                <a:effectLst>
                  <a:outerShdw blurRad="38100" dist="38100" dir="2700000" algn="tl">
                    <a:srgbClr val="000000">
                      <a:alpha val="43137"/>
                    </a:srgbClr>
                  </a:outerShdw>
                </a:effectLst>
              </a:rPr>
              <a:t>: </a:t>
            </a:r>
          </a:p>
          <a:p>
            <a:pPr algn="just"/>
            <a:endParaRPr lang="pl-PL" sz="2400" dirty="0"/>
          </a:p>
          <a:p>
            <a:pPr marL="342900" indent="-342900" algn="just">
              <a:buFont typeface="Arial" panose="020B0604020202020204" pitchFamily="34" charset="0"/>
              <a:buChar char="•"/>
            </a:pPr>
            <a:r>
              <a:rPr lang="pl-PL" sz="2400" dirty="0"/>
              <a:t>Online EU-</a:t>
            </a:r>
            <a:r>
              <a:rPr lang="pl-PL" sz="2400" dirty="0" err="1"/>
              <a:t>level</a:t>
            </a:r>
            <a:r>
              <a:rPr lang="pl-PL" sz="2400" dirty="0"/>
              <a:t> </a:t>
            </a:r>
            <a:r>
              <a:rPr lang="pl-PL" sz="2400" dirty="0" err="1"/>
              <a:t>looking</a:t>
            </a:r>
            <a:r>
              <a:rPr lang="pl-PL" sz="2400" dirty="0"/>
              <a:t> </a:t>
            </a:r>
            <a:r>
              <a:rPr lang="pl-PL" sz="2400" dirty="0" err="1"/>
              <a:t>forward</a:t>
            </a:r>
            <a:r>
              <a:rPr lang="pl-PL" sz="2400" dirty="0"/>
              <a:t> </a:t>
            </a:r>
            <a:r>
              <a:rPr lang="pl-PL" sz="2400" dirty="0" err="1"/>
              <a:t>seminar</a:t>
            </a:r>
            <a:r>
              <a:rPr lang="pl-PL" sz="2400" dirty="0"/>
              <a:t> – </a:t>
            </a:r>
            <a:r>
              <a:rPr lang="pl-PL" sz="2400" b="1" dirty="0">
                <a:effectLst>
                  <a:outerShdw blurRad="38100" dist="38100" dir="2700000" algn="tl">
                    <a:srgbClr val="000000">
                      <a:alpha val="43137"/>
                    </a:srgbClr>
                  </a:outerShdw>
                </a:effectLst>
              </a:rPr>
              <a:t>OPZZ</a:t>
            </a:r>
            <a:r>
              <a:rPr lang="pl-PL" sz="2400" dirty="0"/>
              <a:t> (18 </a:t>
            </a:r>
            <a:r>
              <a:rPr lang="pl-PL" sz="2400" dirty="0" err="1"/>
              <a:t>month</a:t>
            </a:r>
            <a:r>
              <a:rPr lang="pl-PL" sz="2400" dirty="0"/>
              <a:t>);</a:t>
            </a:r>
          </a:p>
          <a:p>
            <a:pPr marL="342900" indent="-342900" algn="just">
              <a:buFont typeface="Arial" panose="020B0604020202020204" pitchFamily="34" charset="0"/>
              <a:buChar char="•"/>
            </a:pPr>
            <a:r>
              <a:rPr lang="pl-PL" sz="2400" dirty="0"/>
              <a:t>Green </a:t>
            </a:r>
            <a:r>
              <a:rPr lang="pl-PL" sz="2400" dirty="0" err="1"/>
              <a:t>Change</a:t>
            </a:r>
            <a:r>
              <a:rPr lang="pl-PL" sz="2400" dirty="0"/>
              <a:t> Management Action Plan For Inclusive Green </a:t>
            </a:r>
            <a:r>
              <a:rPr lang="pl-PL" sz="2400" dirty="0" err="1"/>
              <a:t>Transition</a:t>
            </a:r>
            <a:r>
              <a:rPr lang="pl-PL" sz="2400" dirty="0"/>
              <a:t> –</a:t>
            </a:r>
            <a:r>
              <a:rPr lang="pl-PL" sz="2400" dirty="0">
                <a:effectLst>
                  <a:outerShdw blurRad="38100" dist="38100" dir="2700000" algn="tl">
                    <a:srgbClr val="000000">
                      <a:alpha val="43137"/>
                    </a:srgbClr>
                  </a:outerShdw>
                </a:effectLst>
              </a:rPr>
              <a:t> </a:t>
            </a:r>
            <a:r>
              <a:rPr lang="pl-PL" sz="2400" b="1" dirty="0">
                <a:effectLst>
                  <a:outerShdw blurRad="38100" dist="38100" dir="2700000" algn="tl">
                    <a:srgbClr val="000000">
                      <a:alpha val="43137"/>
                    </a:srgbClr>
                  </a:outerShdw>
                </a:effectLst>
              </a:rPr>
              <a:t>OPZZ</a:t>
            </a:r>
            <a:r>
              <a:rPr lang="pl-PL" sz="2400" dirty="0">
                <a:effectLst>
                  <a:outerShdw blurRad="38100" dist="38100" dir="2700000" algn="tl">
                    <a:srgbClr val="000000">
                      <a:alpha val="43137"/>
                    </a:srgbClr>
                  </a:outerShdw>
                </a:effectLst>
              </a:rPr>
              <a:t> </a:t>
            </a:r>
            <a:r>
              <a:rPr lang="pl-PL" sz="2400" dirty="0"/>
              <a:t>(18 </a:t>
            </a:r>
            <a:r>
              <a:rPr lang="pl-PL" sz="2400" dirty="0" err="1"/>
              <a:t>month</a:t>
            </a:r>
            <a:r>
              <a:rPr lang="pl-PL" sz="2400" dirty="0"/>
              <a:t>);</a:t>
            </a:r>
          </a:p>
          <a:p>
            <a:pPr marL="342900" indent="-342900" algn="just">
              <a:buFont typeface="Arial" panose="020B0604020202020204" pitchFamily="34" charset="0"/>
              <a:buChar char="•"/>
            </a:pPr>
            <a:r>
              <a:rPr lang="pl-PL" sz="2400" dirty="0"/>
              <a:t>Video </a:t>
            </a:r>
            <a:r>
              <a:rPr lang="pl-PL" sz="2400" dirty="0" err="1"/>
              <a:t>promoting</a:t>
            </a:r>
            <a:r>
              <a:rPr lang="pl-PL" sz="2400" dirty="0"/>
              <a:t> the </a:t>
            </a:r>
            <a:r>
              <a:rPr lang="pl-PL" sz="2400" dirty="0" err="1"/>
              <a:t>work</a:t>
            </a:r>
            <a:r>
              <a:rPr lang="pl-PL" sz="2400" dirty="0"/>
              <a:t> of the of </a:t>
            </a:r>
            <a:r>
              <a:rPr lang="pl-PL" sz="2400" dirty="0" err="1"/>
              <a:t>European</a:t>
            </a:r>
            <a:r>
              <a:rPr lang="pl-PL" sz="2400" dirty="0"/>
              <a:t> Green </a:t>
            </a:r>
            <a:r>
              <a:rPr lang="pl-PL" sz="2400" dirty="0" err="1"/>
              <a:t>Worker-Participation</a:t>
            </a:r>
            <a:r>
              <a:rPr lang="pl-PL" sz="2400" dirty="0"/>
              <a:t> </a:t>
            </a:r>
            <a:r>
              <a:rPr lang="pl-PL" sz="2400" dirty="0" err="1"/>
              <a:t>Advisers</a:t>
            </a:r>
            <a:r>
              <a:rPr lang="pl-PL" sz="2400" dirty="0"/>
              <a:t> Network (EGWPAN) – </a:t>
            </a:r>
            <a:r>
              <a:rPr lang="pl-PL" sz="2400" b="1" dirty="0"/>
              <a:t>OPZZ</a:t>
            </a:r>
            <a:r>
              <a:rPr lang="pl-PL" sz="2400" dirty="0"/>
              <a:t> (19 </a:t>
            </a:r>
            <a:r>
              <a:rPr lang="pl-PL" sz="2400" dirty="0" err="1"/>
              <a:t>month</a:t>
            </a:r>
            <a:r>
              <a:rPr lang="pl-PL" sz="2400" dirty="0"/>
              <a:t>);</a:t>
            </a:r>
          </a:p>
          <a:p>
            <a:pPr marL="342900" indent="-342900" algn="just">
              <a:buFont typeface="Arial" panose="020B0604020202020204" pitchFamily="34" charset="0"/>
              <a:buChar char="•"/>
            </a:pPr>
            <a:r>
              <a:rPr lang="pl-PL" sz="2400" dirty="0"/>
              <a:t>PCDP </a:t>
            </a:r>
            <a:r>
              <a:rPr lang="pl-PL" sz="2400" dirty="0" err="1"/>
              <a:t>outputs</a:t>
            </a:r>
            <a:r>
              <a:rPr lang="pl-PL" sz="2400" dirty="0"/>
              <a:t> – </a:t>
            </a:r>
            <a:r>
              <a:rPr lang="pl-PL" sz="2400" dirty="0" err="1"/>
              <a:t>newsletters</a:t>
            </a:r>
            <a:r>
              <a:rPr lang="pl-PL" sz="2400" dirty="0"/>
              <a:t>, </a:t>
            </a:r>
            <a:r>
              <a:rPr lang="pl-PL" sz="2400" dirty="0" err="1"/>
              <a:t>pictures</a:t>
            </a:r>
            <a:r>
              <a:rPr lang="pl-PL" sz="2400" dirty="0"/>
              <a:t>, </a:t>
            </a:r>
            <a:r>
              <a:rPr lang="pl-PL" sz="2400" dirty="0" err="1"/>
              <a:t>ads</a:t>
            </a:r>
            <a:r>
              <a:rPr lang="pl-PL" sz="2400" dirty="0"/>
              <a:t>, </a:t>
            </a:r>
            <a:r>
              <a:rPr lang="pl-PL" sz="2400" dirty="0" err="1"/>
              <a:t>article</a:t>
            </a:r>
            <a:r>
              <a:rPr lang="pl-PL" sz="2400" dirty="0"/>
              <a:t> – </a:t>
            </a:r>
            <a:r>
              <a:rPr lang="pl-PL" sz="2400" b="1" dirty="0">
                <a:effectLst>
                  <a:outerShdw blurRad="38100" dist="38100" dir="2700000" algn="tl">
                    <a:srgbClr val="000000">
                      <a:alpha val="43137"/>
                    </a:srgbClr>
                  </a:outerShdw>
                </a:effectLst>
              </a:rPr>
              <a:t>OPZZ</a:t>
            </a:r>
            <a:r>
              <a:rPr lang="pl-PL" sz="2400" dirty="0"/>
              <a:t> (20 </a:t>
            </a:r>
            <a:r>
              <a:rPr lang="pl-PL" sz="2400" dirty="0" err="1"/>
              <a:t>month</a:t>
            </a:r>
            <a:r>
              <a:rPr lang="pl-PL" sz="2400" dirty="0"/>
              <a:t>).</a:t>
            </a:r>
          </a:p>
          <a:p>
            <a:endParaRPr lang="pl-PL" sz="2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29347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0836"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a:xfrm>
            <a:off x="838200" y="1246910"/>
            <a:ext cx="10515600" cy="4045527"/>
          </a:xfrm>
        </p:spPr>
        <p:txBody>
          <a:bodyPr>
            <a:normAutofit fontScale="90000"/>
          </a:bodyPr>
          <a:lstStyle/>
          <a:p>
            <a:r>
              <a:rPr lang="en-US" dirty="0">
                <a:effectLst>
                  <a:outerShdw blurRad="38100" dist="38100" dir="2700000" algn="tl">
                    <a:srgbClr val="000000">
                      <a:alpha val="43137"/>
                    </a:srgbClr>
                  </a:outerShdw>
                </a:effectLst>
              </a:rPr>
              <a:t>For further information:</a:t>
            </a:r>
            <a:br>
              <a:rPr lang="en-US" dirty="0">
                <a:effectLst>
                  <a:outerShdw blurRad="38100" dist="38100" dir="2700000" algn="tl">
                    <a:srgbClr val="000000">
                      <a:alpha val="43137"/>
                    </a:srgbClr>
                  </a:outerShdw>
                </a:effectLst>
              </a:rPr>
            </a:b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 Anna Fastyn – Project Officer </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+48 797 556 883/ </a:t>
            </a:r>
            <a:r>
              <a:rPr lang="en-US" dirty="0">
                <a:effectLst>
                  <a:outerShdw blurRad="38100" dist="38100" dir="2700000" algn="tl">
                    <a:srgbClr val="000000">
                      <a:alpha val="43137"/>
                    </a:srgbClr>
                  </a:outerShdw>
                </a:effectLst>
                <a:hlinkClick r:id="rId3">
                  <a:extLst>
                    <a:ext uri="{A12FA001-AC4F-418D-AE19-62706E023703}">
                      <ahyp:hlinkClr xmlns:ahyp="http://schemas.microsoft.com/office/drawing/2018/hyperlinkcolor" val="tx"/>
                    </a:ext>
                  </a:extLst>
                </a:hlinkClick>
              </a:rPr>
              <a:t>fastyn@opzz.org.pl</a:t>
            </a:r>
            <a:br>
              <a:rPr lang="pl-PL" dirty="0"/>
            </a:br>
            <a:br>
              <a:rPr lang="pl-PL" dirty="0"/>
            </a:br>
            <a:r>
              <a:rPr lang="pl-PL" dirty="0"/>
              <a:t>								</a:t>
            </a:r>
            <a:r>
              <a:rPr lang="pl-PL" b="1" dirty="0">
                <a:effectLst>
                  <a:outerShdw blurRad="38100" dist="38100" dir="2700000" algn="tl">
                    <a:srgbClr val="000000">
                      <a:alpha val="43137"/>
                    </a:srgbClr>
                  </a:outerShdw>
                </a:effectLst>
              </a:rPr>
              <a:t>THANK YOU</a:t>
            </a:r>
            <a:br>
              <a:rPr lang="en-US" dirty="0"/>
            </a:br>
            <a:endParaRPr lang="es-SV" dirty="0"/>
          </a:p>
        </p:txBody>
      </p:sp>
    </p:spTree>
    <p:extLst>
      <p:ext uri="{BB962C8B-B14F-4D97-AF65-F5344CB8AC3E}">
        <p14:creationId xmlns:p14="http://schemas.microsoft.com/office/powerpoint/2010/main" val="610117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a:xfrm>
            <a:off x="838200" y="817418"/>
            <a:ext cx="10515600" cy="873270"/>
          </a:xfrm>
        </p:spPr>
        <p:txBody>
          <a:bodyPr>
            <a:normAutofit/>
          </a:bodyPr>
          <a:lstStyle/>
          <a:p>
            <a:pPr algn="ctr"/>
            <a:r>
              <a:rPr lang="pl-PL" sz="4000" b="1" dirty="0">
                <a:effectLst>
                  <a:outerShdw blurRad="38100" dist="38100" dir="2700000" algn="tl">
                    <a:srgbClr val="000000">
                      <a:alpha val="43137"/>
                    </a:srgbClr>
                  </a:outerShdw>
                </a:effectLst>
              </a:rPr>
              <a:t>General </a:t>
            </a:r>
            <a:r>
              <a:rPr lang="pl-PL" sz="4000" b="1" dirty="0" err="1">
                <a:effectLst>
                  <a:outerShdw blurRad="38100" dist="38100" dir="2700000" algn="tl">
                    <a:srgbClr val="000000">
                      <a:alpha val="43137"/>
                    </a:srgbClr>
                  </a:outerShdw>
                </a:effectLst>
              </a:rPr>
              <a:t>objective</a:t>
            </a:r>
            <a:r>
              <a:rPr lang="pl-PL" sz="4000" b="1" dirty="0">
                <a:effectLst>
                  <a:outerShdw blurRad="38100" dist="38100" dir="2700000" algn="tl">
                    <a:srgbClr val="000000">
                      <a:alpha val="43137"/>
                    </a:srgbClr>
                  </a:outerShdw>
                </a:effectLst>
              </a:rPr>
              <a:t> </a:t>
            </a:r>
            <a:endParaRPr lang="es-SV" sz="4000" b="1" dirty="0">
              <a:effectLst>
                <a:outerShdw blurRad="38100" dist="38100" dir="2700000" algn="tl">
                  <a:srgbClr val="000000">
                    <a:alpha val="43137"/>
                  </a:srgbClr>
                </a:outerShdw>
              </a:effectLst>
            </a:endParaRPr>
          </a:p>
        </p:txBody>
      </p:sp>
      <p:sp>
        <p:nvSpPr>
          <p:cNvPr id="4" name="pole tekstowe 3">
            <a:extLst>
              <a:ext uri="{FF2B5EF4-FFF2-40B4-BE49-F238E27FC236}">
                <a16:creationId xmlns:a16="http://schemas.microsoft.com/office/drawing/2014/main" id="{416FCCEF-A49C-9FED-7D4D-CCC702C6B68F}"/>
              </a:ext>
            </a:extLst>
          </p:cNvPr>
          <p:cNvSpPr txBox="1"/>
          <p:nvPr/>
        </p:nvSpPr>
        <p:spPr>
          <a:xfrm>
            <a:off x="2999508" y="1866175"/>
            <a:ext cx="7003473" cy="3785652"/>
          </a:xfrm>
          <a:prstGeom prst="rect">
            <a:avLst/>
          </a:prstGeom>
          <a:noFill/>
        </p:spPr>
        <p:txBody>
          <a:bodyPr wrap="square">
            <a:spAutoFit/>
          </a:bodyPr>
          <a:lstStyle/>
          <a:p>
            <a:pPr algn="just"/>
            <a:r>
              <a:rPr lang="en-US" sz="2400" dirty="0">
                <a:effectLst>
                  <a:outerShdw blurRad="38100" dist="38100" dir="2700000" algn="tl">
                    <a:srgbClr val="000000">
                      <a:alpha val="43137"/>
                    </a:srgbClr>
                  </a:outerShdw>
                </a:effectLst>
              </a:rPr>
              <a:t>The overarching objective of this project is to build the capacity of stakeholders to use information, consultation</a:t>
            </a:r>
            <a:r>
              <a:rPr lang="pl-PL" sz="2400" dirty="0">
                <a:effectLst>
                  <a:outerShdw blurRad="38100" dist="38100" dir="2700000" algn="tl">
                    <a:srgbClr val="000000">
                      <a:alpha val="43137"/>
                    </a:srgbClr>
                  </a:outerShdw>
                </a:effectLst>
              </a:rPr>
              <a:t> </a:t>
            </a:r>
            <a:r>
              <a:rPr lang="en-US" sz="2400" dirty="0">
                <a:effectLst>
                  <a:outerShdw blurRad="38100" dist="38100" dir="2700000" algn="tl">
                    <a:srgbClr val="000000">
                      <a:alpha val="43137"/>
                    </a:srgbClr>
                  </a:outerShdw>
                </a:effectLst>
              </a:rPr>
              <a:t>and participation tools in the workplace, ensuring effective engagement of workers in decision-making processes related to the green transition and taking into account their interests, thereby addressing the second priority of supporting worker involvement in the anticipation and management of change and the prevention and resolution of disputes in the event of various forms of restructuring. </a:t>
            </a:r>
          </a:p>
        </p:txBody>
      </p:sp>
    </p:spTree>
    <p:extLst>
      <p:ext uri="{BB962C8B-B14F-4D97-AF65-F5344CB8AC3E}">
        <p14:creationId xmlns:p14="http://schemas.microsoft.com/office/powerpoint/2010/main" val="2456787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a:xfrm>
            <a:off x="838200" y="365125"/>
            <a:ext cx="10515600" cy="1687353"/>
          </a:xfrm>
        </p:spPr>
        <p:txBody>
          <a:bodyPr>
            <a:normAutofit fontScale="90000"/>
          </a:bodyPr>
          <a:lstStyle/>
          <a:p>
            <a:pPr algn="ctr"/>
            <a:br>
              <a:rPr lang="pl-PL" dirty="0"/>
            </a:br>
            <a:r>
              <a:rPr lang="es-SV" b="1" dirty="0">
                <a:effectLst>
                  <a:outerShdw blurRad="38100" dist="38100" dir="2700000" algn="tl">
                    <a:srgbClr val="000000">
                      <a:alpha val="43137"/>
                    </a:srgbClr>
                  </a:outerShdw>
                </a:effectLst>
              </a:rPr>
              <a:t>CONSOR</a:t>
            </a:r>
            <a:r>
              <a:rPr lang="pl-PL" b="1" dirty="0">
                <a:effectLst>
                  <a:outerShdw blurRad="38100" dist="38100" dir="2700000" algn="tl">
                    <a:srgbClr val="000000">
                      <a:alpha val="43137"/>
                    </a:srgbClr>
                  </a:outerShdw>
                </a:effectLst>
              </a:rPr>
              <a:t>TIUM</a:t>
            </a:r>
            <a:r>
              <a:rPr lang="es-SV" b="1" dirty="0">
                <a:effectLst>
                  <a:outerShdw blurRad="38100" dist="38100" dir="2700000" algn="tl">
                    <a:srgbClr val="000000">
                      <a:alpha val="43137"/>
                    </a:srgbClr>
                  </a:outerShdw>
                </a:effectLst>
              </a:rPr>
              <a:t> (1/2)</a:t>
            </a:r>
            <a:br>
              <a:rPr lang="es-SV" dirty="0"/>
            </a:br>
            <a:endParaRPr lang="es-SV" dirty="0"/>
          </a:p>
        </p:txBody>
      </p:sp>
      <p:sp>
        <p:nvSpPr>
          <p:cNvPr id="4" name="pole tekstowe 3">
            <a:extLst>
              <a:ext uri="{FF2B5EF4-FFF2-40B4-BE49-F238E27FC236}">
                <a16:creationId xmlns:a16="http://schemas.microsoft.com/office/drawing/2014/main" id="{1A1135CA-E9D7-A66C-189A-59377CBC9BFB}"/>
              </a:ext>
            </a:extLst>
          </p:cNvPr>
          <p:cNvSpPr txBox="1"/>
          <p:nvPr/>
        </p:nvSpPr>
        <p:spPr>
          <a:xfrm>
            <a:off x="491836" y="1484443"/>
            <a:ext cx="10758055" cy="5909310"/>
          </a:xfrm>
          <a:prstGeom prst="rect">
            <a:avLst/>
          </a:prstGeom>
          <a:noFill/>
        </p:spPr>
        <p:txBody>
          <a:bodyPr wrap="square">
            <a:spAutoFit/>
          </a:bodyPr>
          <a:lstStyle/>
          <a:p>
            <a:br>
              <a:rPr lang="en-US" dirty="0"/>
            </a:br>
            <a:r>
              <a:rPr lang="en-US" sz="2400" dirty="0"/>
              <a:t>Leader: </a:t>
            </a:r>
            <a:r>
              <a:rPr lang="en-US" sz="2400" b="1" dirty="0">
                <a:effectLst>
                  <a:outerShdw blurRad="38100" dist="38100" dir="2700000" algn="tl">
                    <a:srgbClr val="000000">
                      <a:alpha val="43137"/>
                    </a:srgbClr>
                  </a:outerShdw>
                </a:effectLst>
              </a:rPr>
              <a:t>ALL POLAND ALLIANCE OF TRADE UNIONS </a:t>
            </a:r>
            <a:r>
              <a:rPr lang="en-US" sz="2400" dirty="0">
                <a:effectLst>
                  <a:outerShdw blurRad="38100" dist="38100" dir="2700000" algn="tl">
                    <a:srgbClr val="000000">
                      <a:alpha val="43137"/>
                    </a:srgbClr>
                  </a:outerShdw>
                </a:effectLst>
              </a:rPr>
              <a:t>– OPZZ (PL)</a:t>
            </a:r>
            <a:br>
              <a:rPr lang="en-US" sz="2400" dirty="0"/>
            </a:br>
            <a:br>
              <a:rPr lang="en-US" sz="2400" dirty="0"/>
            </a:br>
            <a:r>
              <a:rPr lang="en-US" sz="2400" dirty="0"/>
              <a:t>Partners:</a:t>
            </a:r>
            <a:br>
              <a:rPr lang="en-US" sz="2400" dirty="0"/>
            </a:br>
            <a:r>
              <a:rPr lang="en-US" sz="2400" b="1" dirty="0">
                <a:effectLst>
                  <a:outerShdw blurRad="38100" dist="38100" dir="2700000" algn="tl">
                    <a:srgbClr val="000000">
                      <a:alpha val="43137"/>
                    </a:srgbClr>
                  </a:outerShdw>
                </a:effectLst>
              </a:rPr>
              <a:t>VORMING EN ACTIE</a:t>
            </a:r>
            <a:r>
              <a:rPr lang="en-US" sz="2400" dirty="0">
                <a:effectLst>
                  <a:outerShdw blurRad="38100" dist="38100" dir="2700000" algn="tl">
                    <a:srgbClr val="000000">
                      <a:alpha val="43137"/>
                    </a:srgbClr>
                  </a:outerShdw>
                </a:effectLst>
              </a:rPr>
              <a:t> </a:t>
            </a:r>
            <a:r>
              <a:rPr lang="pl-PL" sz="2400" dirty="0">
                <a:effectLst>
                  <a:outerShdw blurRad="38100" dist="38100" dir="2700000" algn="tl">
                    <a:srgbClr val="000000">
                      <a:alpha val="43137"/>
                    </a:srgbClr>
                  </a:outerShdw>
                </a:effectLst>
              </a:rPr>
              <a:t>(</a:t>
            </a:r>
            <a:r>
              <a:rPr lang="en-US" sz="2400" dirty="0">
                <a:effectLst>
                  <a:outerShdw blurRad="38100" dist="38100" dir="2700000" algn="tl">
                    <a:srgbClr val="000000">
                      <a:alpha val="43137"/>
                    </a:srgbClr>
                  </a:outerShdw>
                </a:effectLst>
              </a:rPr>
              <a:t>B</a:t>
            </a:r>
            <a:r>
              <a:rPr lang="pl-PL" sz="2400" dirty="0">
                <a:effectLst>
                  <a:outerShdw blurRad="38100" dist="38100" dir="2700000" algn="tl">
                    <a:srgbClr val="000000">
                      <a:alpha val="43137"/>
                    </a:srgbClr>
                  </a:outerShdw>
                </a:effectLst>
              </a:rPr>
              <a:t>E)</a:t>
            </a:r>
            <a:br>
              <a:rPr lang="en-US" sz="2400" dirty="0"/>
            </a:br>
            <a:br>
              <a:rPr lang="en-US" sz="2400" dirty="0"/>
            </a:br>
            <a:r>
              <a:rPr lang="en-US" sz="2400" b="1" dirty="0">
                <a:effectLst>
                  <a:outerShdw blurRad="38100" dist="38100" dir="2700000" algn="tl">
                    <a:srgbClr val="000000">
                      <a:alpha val="43137"/>
                    </a:srgbClr>
                  </a:outerShdw>
                </a:effectLst>
              </a:rPr>
              <a:t>GENERAL WORKERS</a:t>
            </a:r>
            <a:r>
              <a:rPr lang="pl-PL" sz="2400" b="1" dirty="0">
                <a:effectLst>
                  <a:outerShdw blurRad="38100" dist="38100" dir="2700000" algn="tl">
                    <a:srgbClr val="000000">
                      <a:alpha val="43137"/>
                    </a:srgbClr>
                  </a:outerShdw>
                </a:effectLst>
              </a:rPr>
              <a:t>’</a:t>
            </a:r>
            <a:r>
              <a:rPr lang="en-US" sz="2400" b="1" dirty="0">
                <a:effectLst>
                  <a:outerShdw blurRad="38100" dist="38100" dir="2700000" algn="tl">
                    <a:srgbClr val="000000">
                      <a:alpha val="43137"/>
                    </a:srgbClr>
                  </a:outerShdw>
                </a:effectLst>
              </a:rPr>
              <a:t> UNION  </a:t>
            </a:r>
            <a:r>
              <a:rPr lang="en-US" sz="2400" dirty="0">
                <a:effectLst>
                  <a:outerShdw blurRad="38100" dist="38100" dir="2700000" algn="tl">
                    <a:srgbClr val="000000">
                      <a:alpha val="43137"/>
                    </a:srgbClr>
                  </a:outerShdw>
                </a:effectLst>
              </a:rPr>
              <a:t>– GWU </a:t>
            </a:r>
            <a:r>
              <a:rPr lang="pl-PL" sz="2400" dirty="0">
                <a:effectLst>
                  <a:outerShdw blurRad="38100" dist="38100" dir="2700000" algn="tl">
                    <a:srgbClr val="000000">
                      <a:alpha val="43137"/>
                    </a:srgbClr>
                  </a:outerShdw>
                </a:effectLst>
              </a:rPr>
              <a:t>(MT)</a:t>
            </a:r>
          </a:p>
          <a:p>
            <a:endParaRPr lang="pl-PL" sz="2400" dirty="0"/>
          </a:p>
          <a:p>
            <a:r>
              <a:rPr lang="pl-PL" sz="2400" b="1" dirty="0">
                <a:effectLst>
                  <a:outerShdw blurRad="38100" dist="38100" dir="2700000" algn="tl">
                    <a:srgbClr val="000000">
                      <a:alpha val="43137"/>
                    </a:srgbClr>
                  </a:outerShdw>
                </a:effectLst>
              </a:rPr>
              <a:t>THE MALTA CHAMBER OF COMMERCE AND ENTERPRISE ASSOCIATION </a:t>
            </a:r>
            <a:r>
              <a:rPr lang="pl-PL" sz="2400" dirty="0"/>
              <a:t>– </a:t>
            </a:r>
            <a:r>
              <a:rPr lang="pl-PL" sz="2400" dirty="0">
                <a:effectLst>
                  <a:outerShdw blurRad="38100" dist="38100" dir="2700000" algn="tl">
                    <a:srgbClr val="000000">
                      <a:alpha val="43137"/>
                    </a:srgbClr>
                  </a:outerShdw>
                </a:effectLst>
              </a:rPr>
              <a:t>MCOC (MT)</a:t>
            </a:r>
          </a:p>
          <a:p>
            <a:endParaRPr lang="pl-PL" sz="2400" dirty="0"/>
          </a:p>
          <a:p>
            <a:r>
              <a:rPr lang="pl-PL" sz="2400" b="1" dirty="0">
                <a:effectLst>
                  <a:outerShdw blurRad="38100" dist="38100" dir="2700000" algn="tl">
                    <a:srgbClr val="000000">
                      <a:alpha val="43137"/>
                    </a:srgbClr>
                  </a:outerShdw>
                </a:effectLst>
              </a:rPr>
              <a:t>FEDERATION OF POLISH ENTREPRENEURS - </a:t>
            </a:r>
            <a:r>
              <a:rPr lang="pl-PL" sz="2400" dirty="0">
                <a:effectLst>
                  <a:outerShdw blurRad="38100" dist="38100" dir="2700000" algn="tl">
                    <a:srgbClr val="000000">
                      <a:alpha val="43137"/>
                    </a:srgbClr>
                  </a:outerShdw>
                </a:effectLst>
              </a:rPr>
              <a:t>FPP</a:t>
            </a:r>
            <a:r>
              <a:rPr lang="pl-PL" sz="2400" b="1" dirty="0">
                <a:effectLst>
                  <a:outerShdw blurRad="38100" dist="38100" dir="2700000" algn="tl">
                    <a:srgbClr val="000000">
                      <a:alpha val="43137"/>
                    </a:srgbClr>
                  </a:outerShdw>
                </a:effectLst>
              </a:rPr>
              <a:t> </a:t>
            </a:r>
            <a:r>
              <a:rPr lang="pl-PL" sz="2400" dirty="0">
                <a:effectLst>
                  <a:outerShdw blurRad="38100" dist="38100" dir="2700000" algn="tl">
                    <a:srgbClr val="000000">
                      <a:alpha val="43137"/>
                    </a:srgbClr>
                  </a:outerShdw>
                </a:effectLst>
              </a:rPr>
              <a:t>(PL)</a:t>
            </a:r>
          </a:p>
          <a:p>
            <a:endParaRPr lang="pl-PL" sz="2400" dirty="0"/>
          </a:p>
          <a:p>
            <a:endParaRPr lang="pl-PL" sz="2400" dirty="0"/>
          </a:p>
          <a:p>
            <a:endParaRPr lang="pl-PL" sz="2400" dirty="0"/>
          </a:p>
          <a:p>
            <a:endParaRPr lang="pl-PL" sz="2400" dirty="0"/>
          </a:p>
          <a:p>
            <a:endParaRPr lang="pl-PL" sz="2400" dirty="0"/>
          </a:p>
        </p:txBody>
      </p:sp>
    </p:spTree>
    <p:extLst>
      <p:ext uri="{BB962C8B-B14F-4D97-AF65-F5344CB8AC3E}">
        <p14:creationId xmlns:p14="http://schemas.microsoft.com/office/powerpoint/2010/main" val="1581376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a:xfrm>
            <a:off x="838200" y="365125"/>
            <a:ext cx="10515600" cy="1687353"/>
          </a:xfrm>
        </p:spPr>
        <p:txBody>
          <a:bodyPr>
            <a:normAutofit fontScale="90000"/>
          </a:bodyPr>
          <a:lstStyle/>
          <a:p>
            <a:pPr algn="ctr"/>
            <a:br>
              <a:rPr lang="pl-PL" dirty="0"/>
            </a:br>
            <a:r>
              <a:rPr lang="es-SV" b="1" dirty="0">
                <a:effectLst>
                  <a:outerShdw blurRad="38100" dist="38100" dir="2700000" algn="tl">
                    <a:srgbClr val="000000">
                      <a:alpha val="43137"/>
                    </a:srgbClr>
                  </a:outerShdw>
                </a:effectLst>
              </a:rPr>
              <a:t>CONSOR</a:t>
            </a:r>
            <a:r>
              <a:rPr lang="pl-PL" b="1" dirty="0">
                <a:effectLst>
                  <a:outerShdw blurRad="38100" dist="38100" dir="2700000" algn="tl">
                    <a:srgbClr val="000000">
                      <a:alpha val="43137"/>
                    </a:srgbClr>
                  </a:outerShdw>
                </a:effectLst>
              </a:rPr>
              <a:t>TIUM</a:t>
            </a:r>
            <a:r>
              <a:rPr lang="es-SV" b="1" dirty="0">
                <a:effectLst>
                  <a:outerShdw blurRad="38100" dist="38100" dir="2700000" algn="tl">
                    <a:srgbClr val="000000">
                      <a:alpha val="43137"/>
                    </a:srgbClr>
                  </a:outerShdw>
                </a:effectLst>
              </a:rPr>
              <a:t> (</a:t>
            </a:r>
            <a:r>
              <a:rPr lang="pl-PL" b="1" dirty="0">
                <a:effectLst>
                  <a:outerShdw blurRad="38100" dist="38100" dir="2700000" algn="tl">
                    <a:srgbClr val="000000">
                      <a:alpha val="43137"/>
                    </a:srgbClr>
                  </a:outerShdw>
                </a:effectLst>
              </a:rPr>
              <a:t>2</a:t>
            </a:r>
            <a:r>
              <a:rPr lang="es-SV" b="1" dirty="0">
                <a:effectLst>
                  <a:outerShdw blurRad="38100" dist="38100" dir="2700000" algn="tl">
                    <a:srgbClr val="000000">
                      <a:alpha val="43137"/>
                    </a:srgbClr>
                  </a:outerShdw>
                </a:effectLst>
              </a:rPr>
              <a:t>/2)</a:t>
            </a:r>
            <a:br>
              <a:rPr lang="es-SV" dirty="0"/>
            </a:br>
            <a:endParaRPr lang="es-SV" dirty="0"/>
          </a:p>
        </p:txBody>
      </p:sp>
      <p:sp>
        <p:nvSpPr>
          <p:cNvPr id="4" name="pole tekstowe 3">
            <a:extLst>
              <a:ext uri="{FF2B5EF4-FFF2-40B4-BE49-F238E27FC236}">
                <a16:creationId xmlns:a16="http://schemas.microsoft.com/office/drawing/2014/main" id="{1A1135CA-E9D7-A66C-189A-59377CBC9BFB}"/>
              </a:ext>
            </a:extLst>
          </p:cNvPr>
          <p:cNvSpPr txBox="1"/>
          <p:nvPr/>
        </p:nvSpPr>
        <p:spPr>
          <a:xfrm>
            <a:off x="595745" y="2056686"/>
            <a:ext cx="10758055" cy="4524315"/>
          </a:xfrm>
          <a:prstGeom prst="rect">
            <a:avLst/>
          </a:prstGeom>
          <a:noFill/>
        </p:spPr>
        <p:txBody>
          <a:bodyPr wrap="square">
            <a:spAutoFit/>
          </a:bodyPr>
          <a:lstStyle/>
          <a:p>
            <a:r>
              <a:rPr lang="en-US" sz="2400" dirty="0"/>
              <a:t>Partners:</a:t>
            </a:r>
            <a:br>
              <a:rPr lang="en-US" sz="2400" dirty="0"/>
            </a:br>
            <a:endParaRPr lang="pl-PL" sz="2400" dirty="0"/>
          </a:p>
          <a:p>
            <a:r>
              <a:rPr lang="en-US" sz="2400" b="1" dirty="0">
                <a:effectLst>
                  <a:outerShdw blurRad="38100" dist="38100" dir="2700000" algn="tl">
                    <a:srgbClr val="000000">
                      <a:alpha val="43137"/>
                    </a:srgbClr>
                  </a:outerShdw>
                </a:effectLst>
              </a:rPr>
              <a:t>THE ASSOTIATION OF TRADE UNIONS OF LVIV REGION </a:t>
            </a:r>
            <a:r>
              <a:rPr lang="en-US" sz="2400" dirty="0">
                <a:effectLst>
                  <a:outerShdw blurRad="38100" dist="38100" dir="2700000" algn="tl">
                    <a:srgbClr val="000000">
                      <a:alpha val="43137"/>
                    </a:srgbClr>
                  </a:outerShdw>
                </a:effectLst>
              </a:rPr>
              <a:t>– ATULR (UA)</a:t>
            </a:r>
          </a:p>
          <a:p>
            <a:endParaRPr lang="pl-PL" sz="2400" b="1" dirty="0">
              <a:effectLst>
                <a:outerShdw blurRad="38100" dist="38100" dir="2700000" algn="tl">
                  <a:srgbClr val="000000">
                    <a:alpha val="43137"/>
                  </a:srgbClr>
                </a:outerShdw>
              </a:effectLst>
            </a:endParaRPr>
          </a:p>
          <a:p>
            <a:r>
              <a:rPr lang="it-IT" sz="2400" b="1" dirty="0">
                <a:effectLst>
                  <a:outerShdw blurRad="38100" dist="38100" dir="2700000" algn="tl">
                    <a:srgbClr val="000000">
                      <a:alpha val="43137"/>
                    </a:srgbClr>
                  </a:outerShdw>
                </a:effectLst>
              </a:rPr>
              <a:t>CONFEDERAZIONE GENERALE ITALIANA DEL LAVORO</a:t>
            </a:r>
            <a:r>
              <a:rPr lang="pl-PL" sz="2400" b="1" dirty="0">
                <a:effectLst>
                  <a:outerShdw blurRad="38100" dist="38100" dir="2700000" algn="tl">
                    <a:srgbClr val="000000">
                      <a:alpha val="43137"/>
                    </a:srgbClr>
                  </a:outerShdw>
                </a:effectLst>
              </a:rPr>
              <a:t> </a:t>
            </a:r>
            <a:r>
              <a:rPr lang="en-US" sz="2400" dirty="0"/>
              <a:t>– </a:t>
            </a:r>
            <a:r>
              <a:rPr lang="pl-PL" sz="2400" dirty="0">
                <a:effectLst>
                  <a:outerShdw blurRad="38100" dist="38100" dir="2700000" algn="tl">
                    <a:srgbClr val="000000">
                      <a:alpha val="43137"/>
                    </a:srgbClr>
                  </a:outerShdw>
                </a:effectLst>
              </a:rPr>
              <a:t>CGIL (IT)</a:t>
            </a:r>
          </a:p>
          <a:p>
            <a:br>
              <a:rPr lang="en-US" sz="2400" dirty="0"/>
            </a:br>
            <a:r>
              <a:rPr lang="en-US" sz="2400" b="1" dirty="0">
                <a:effectLst>
                  <a:outerShdw blurRad="38100" dist="38100" dir="2700000" algn="tl">
                    <a:srgbClr val="000000">
                      <a:alpha val="43137"/>
                    </a:srgbClr>
                  </a:outerShdw>
                </a:effectLst>
              </a:rPr>
              <a:t>SVAZ PODNIKATELU VE STAVEBNICTVI </a:t>
            </a:r>
            <a:r>
              <a:rPr lang="en-US" sz="2400" dirty="0"/>
              <a:t>– </a:t>
            </a:r>
            <a:r>
              <a:rPr lang="pl-PL" sz="2400" dirty="0">
                <a:effectLst>
                  <a:outerShdw blurRad="38100" dist="38100" dir="2700000" algn="tl">
                    <a:srgbClr val="000000">
                      <a:alpha val="43137"/>
                    </a:srgbClr>
                  </a:outerShdw>
                </a:effectLst>
              </a:rPr>
              <a:t>SPS</a:t>
            </a:r>
            <a:r>
              <a:rPr lang="en-US" sz="2400" dirty="0">
                <a:effectLst>
                  <a:outerShdw blurRad="38100" dist="38100" dir="2700000" algn="tl">
                    <a:srgbClr val="000000">
                      <a:alpha val="43137"/>
                    </a:srgbClr>
                  </a:outerShdw>
                </a:effectLst>
              </a:rPr>
              <a:t> </a:t>
            </a:r>
            <a:r>
              <a:rPr lang="pl-PL" sz="2400" dirty="0">
                <a:effectLst>
                  <a:outerShdw blurRad="38100" dist="38100" dir="2700000" algn="tl">
                    <a:srgbClr val="000000">
                      <a:alpha val="43137"/>
                    </a:srgbClr>
                  </a:outerShdw>
                </a:effectLst>
              </a:rPr>
              <a:t>(CZ)</a:t>
            </a:r>
          </a:p>
          <a:p>
            <a:endParaRPr lang="pl-PL" sz="2400" dirty="0"/>
          </a:p>
          <a:p>
            <a:r>
              <a:rPr lang="nl-NL" sz="2400" b="1" dirty="0">
                <a:effectLst>
                  <a:outerShdw blurRad="38100" dist="38100" dir="2700000" algn="tl">
                    <a:srgbClr val="000000">
                      <a:alpha val="43137"/>
                    </a:srgbClr>
                  </a:outerShdw>
                </a:effectLst>
              </a:rPr>
              <a:t>LGEMEEN CHRISTELIJK VAKVERBOND VAN BELGIE </a:t>
            </a:r>
            <a:r>
              <a:rPr lang="nl-NL" sz="2400" dirty="0"/>
              <a:t>- </a:t>
            </a:r>
            <a:r>
              <a:rPr lang="nl-NL" sz="2400" dirty="0">
                <a:effectLst>
                  <a:outerShdw blurRad="38100" dist="38100" dir="2700000" algn="tl">
                    <a:srgbClr val="000000">
                      <a:alpha val="43137"/>
                    </a:srgbClr>
                  </a:outerShdw>
                </a:effectLst>
              </a:rPr>
              <a:t>ACV-CSC</a:t>
            </a:r>
            <a:r>
              <a:rPr lang="pl-PL" sz="2400" dirty="0">
                <a:effectLst>
                  <a:outerShdw blurRad="38100" dist="38100" dir="2700000" algn="tl">
                    <a:srgbClr val="000000">
                      <a:alpha val="43137"/>
                    </a:srgbClr>
                  </a:outerShdw>
                </a:effectLst>
              </a:rPr>
              <a:t> (BE)</a:t>
            </a:r>
          </a:p>
          <a:p>
            <a:endParaRPr lang="pl-PL" sz="2400" dirty="0"/>
          </a:p>
          <a:p>
            <a:endParaRPr lang="pl-PL" sz="2400" dirty="0"/>
          </a:p>
          <a:p>
            <a:endParaRPr lang="pl-PL" sz="2400" dirty="0"/>
          </a:p>
        </p:txBody>
      </p:sp>
    </p:spTree>
    <p:extLst>
      <p:ext uri="{BB962C8B-B14F-4D97-AF65-F5344CB8AC3E}">
        <p14:creationId xmlns:p14="http://schemas.microsoft.com/office/powerpoint/2010/main" val="1922955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0837"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a:xfrm>
            <a:off x="907473" y="512618"/>
            <a:ext cx="10515600" cy="6234546"/>
          </a:xfrm>
        </p:spPr>
        <p:txBody>
          <a:bodyPr>
            <a:normAutofit fontScale="90000"/>
          </a:bodyPr>
          <a:lstStyle/>
          <a:p>
            <a:pPr marL="571500" indent="-571500">
              <a:buFont typeface="Wingdings" panose="05000000000000000000" pitchFamily="2" charset="2"/>
              <a:buChar char="§"/>
            </a:pPr>
            <a:br>
              <a:rPr lang="en-US" dirty="0"/>
            </a:br>
            <a:br>
              <a:rPr lang="pl-PL" dirty="0"/>
            </a:br>
            <a:br>
              <a:rPr lang="pl-PL" dirty="0"/>
            </a:br>
            <a:br>
              <a:rPr lang="pl-PL" dirty="0"/>
            </a:br>
            <a:br>
              <a:rPr lang="pl-PL" dirty="0"/>
            </a:br>
            <a:br>
              <a:rPr lang="pl-PL" dirty="0"/>
            </a:br>
            <a:br>
              <a:rPr lang="pl-PL" dirty="0"/>
            </a:br>
            <a:br>
              <a:rPr lang="pl-PL" dirty="0">
                <a:effectLst>
                  <a:outerShdw blurRad="38100" dist="38100" dir="2700000" algn="tl">
                    <a:srgbClr val="000000">
                      <a:alpha val="43137"/>
                    </a:srgbClr>
                  </a:outerShdw>
                </a:effectLst>
              </a:rPr>
            </a:br>
            <a:br>
              <a:rPr lang="pl-PL" sz="3600" b="1" dirty="0">
                <a:effectLst>
                  <a:outerShdw blurRad="38100" dist="38100" dir="2700000" algn="tl">
                    <a:srgbClr val="000000">
                      <a:alpha val="43137"/>
                    </a:srgbClr>
                  </a:outerShdw>
                </a:effectLst>
              </a:rPr>
            </a:br>
            <a:br>
              <a:rPr lang="pl-PL" sz="3600" b="1" dirty="0">
                <a:effectLst>
                  <a:outerShdw blurRad="38100" dist="38100" dir="2700000" algn="tl">
                    <a:srgbClr val="000000">
                      <a:alpha val="43137"/>
                    </a:srgbClr>
                  </a:outerShdw>
                </a:effectLst>
              </a:rPr>
            </a:br>
            <a:br>
              <a:rPr lang="pl-PL" sz="3600" b="1" dirty="0">
                <a:effectLst>
                  <a:outerShdw blurRad="38100" dist="38100" dir="2700000" algn="tl">
                    <a:srgbClr val="000000">
                      <a:alpha val="43137"/>
                    </a:srgbClr>
                  </a:outerShdw>
                </a:effectLst>
              </a:rPr>
            </a:br>
            <a:br>
              <a:rPr lang="pl-PL" sz="3600" b="1" dirty="0">
                <a:effectLst>
                  <a:outerShdw blurRad="38100" dist="38100" dir="2700000" algn="tl">
                    <a:srgbClr val="000000">
                      <a:alpha val="43137"/>
                    </a:srgbClr>
                  </a:outerShdw>
                </a:effectLst>
              </a:rPr>
            </a:br>
            <a:br>
              <a:rPr lang="pl-PL" sz="3600" b="1" dirty="0">
                <a:effectLst>
                  <a:outerShdw blurRad="38100" dist="38100" dir="2700000" algn="tl">
                    <a:srgbClr val="000000">
                      <a:alpha val="43137"/>
                    </a:srgbClr>
                  </a:outerShdw>
                </a:effectLst>
              </a:rPr>
            </a:br>
            <a:r>
              <a:rPr lang="pl-PL" sz="3600" b="1" dirty="0">
                <a:effectLst>
                  <a:outerShdw blurRad="38100" dist="38100" dir="2700000" algn="tl">
                    <a:srgbClr val="000000">
                      <a:alpha val="43137"/>
                    </a:srgbClr>
                  </a:outerShdw>
                </a:effectLst>
              </a:rPr>
              <a:t>        </a:t>
            </a:r>
            <a:br>
              <a:rPr lang="pl-PL" sz="3600" b="1" dirty="0">
                <a:effectLst>
                  <a:outerShdw blurRad="38100" dist="38100" dir="2700000" algn="tl">
                    <a:srgbClr val="000000">
                      <a:alpha val="43137"/>
                    </a:srgbClr>
                  </a:outerShdw>
                </a:effectLst>
              </a:rPr>
            </a:br>
            <a:br>
              <a:rPr lang="pl-PL" sz="3600" b="1" dirty="0">
                <a:effectLst>
                  <a:outerShdw blurRad="38100" dist="38100" dir="2700000" algn="tl">
                    <a:srgbClr val="000000">
                      <a:alpha val="43137"/>
                    </a:srgbClr>
                  </a:outerShdw>
                </a:effectLst>
              </a:rPr>
            </a:br>
            <a:r>
              <a:rPr lang="pl-PL" sz="3600" b="1" dirty="0">
                <a:effectLst>
                  <a:outerShdw blurRad="38100" dist="38100" dir="2700000" algn="tl">
                    <a:srgbClr val="000000">
                      <a:alpha val="43137"/>
                    </a:srgbClr>
                  </a:outerShdw>
                </a:effectLst>
              </a:rPr>
              <a:t>		</a:t>
            </a:r>
            <a:r>
              <a:rPr lang="en-US" sz="3600" b="1" dirty="0">
                <a:effectLst>
                  <a:outerShdw blurRad="38100" dist="38100" dir="2700000" algn="tl">
                    <a:srgbClr val="000000">
                      <a:alpha val="43137"/>
                    </a:srgbClr>
                  </a:outerShdw>
                </a:effectLst>
              </a:rPr>
              <a:t>DURATION: 1 December 2023 – 3</a:t>
            </a:r>
            <a:r>
              <a:rPr lang="pl-PL" sz="3600" b="1" dirty="0">
                <a:effectLst>
                  <a:outerShdw blurRad="38100" dist="38100" dir="2700000" algn="tl">
                    <a:srgbClr val="000000">
                      <a:alpha val="43137"/>
                    </a:srgbClr>
                  </a:outerShdw>
                </a:effectLst>
              </a:rPr>
              <a:t>1 </a:t>
            </a:r>
            <a:r>
              <a:rPr lang="en-US" sz="3600" b="1" dirty="0">
                <a:effectLst>
                  <a:outerShdw blurRad="38100" dist="38100" dir="2700000" algn="tl">
                    <a:srgbClr val="000000">
                      <a:alpha val="43137"/>
                    </a:srgbClr>
                  </a:outerShdw>
                </a:effectLst>
              </a:rPr>
              <a:t>July 2025</a:t>
            </a:r>
            <a:br>
              <a:rPr lang="pl-PL" sz="3600" b="1" dirty="0">
                <a:effectLst>
                  <a:outerShdw blurRad="38100" dist="38100" dir="2700000" algn="tl">
                    <a:srgbClr val="000000">
                      <a:alpha val="43137"/>
                    </a:srgbClr>
                  </a:outerShdw>
                </a:effectLst>
              </a:rPr>
            </a:br>
            <a:br>
              <a:rPr lang="pl-PL" sz="3600" b="1" dirty="0"/>
            </a:br>
            <a:r>
              <a:rPr lang="en-US" sz="3100" b="1" dirty="0"/>
              <a:t>Exchange of good practices</a:t>
            </a:r>
            <a:br>
              <a:rPr lang="en-US" sz="3100" b="1" dirty="0"/>
            </a:br>
            <a:r>
              <a:rPr lang="en-US" sz="3100" b="1" dirty="0"/>
              <a:t> and experiences</a:t>
            </a:r>
            <a:br>
              <a:rPr lang="en-US" sz="3600" b="1" dirty="0"/>
            </a:br>
            <a:r>
              <a:rPr lang="en-US" sz="3600" b="1" dirty="0"/>
              <a:t>					</a:t>
            </a:r>
            <a:r>
              <a:rPr lang="en-US" sz="3100" b="1" dirty="0"/>
              <a:t>Advisers Network EGWPAN</a:t>
            </a:r>
            <a:br>
              <a:rPr lang="pl-PL" sz="3100" b="1" dirty="0"/>
            </a:br>
            <a:br>
              <a:rPr lang="pl-PL" sz="3100" b="1" dirty="0"/>
            </a:br>
            <a:r>
              <a:rPr lang="pl-PL" sz="3100" b="1" dirty="0"/>
              <a:t>Action plan of the EGWPAN</a:t>
            </a:r>
            <a:br>
              <a:rPr lang="pl-PL" sz="3100" b="1" dirty="0"/>
            </a:br>
            <a:r>
              <a:rPr lang="pl-PL" sz="3100" b="1" dirty="0"/>
              <a:t>network                                                Online </a:t>
            </a:r>
            <a:r>
              <a:rPr lang="pl-PL" sz="3100" b="1" dirty="0" err="1"/>
              <a:t>competence</a:t>
            </a:r>
            <a:r>
              <a:rPr lang="pl-PL" sz="3100" b="1" dirty="0"/>
              <a:t> </a:t>
            </a:r>
            <a:r>
              <a:rPr lang="pl-PL" sz="3100" b="1" dirty="0" err="1"/>
              <a:t>courses</a:t>
            </a:r>
            <a:br>
              <a:rPr lang="pl-PL" sz="3100" b="1" dirty="0"/>
            </a:br>
            <a:br>
              <a:rPr lang="pl-PL" sz="3100" b="1" dirty="0"/>
            </a:br>
            <a:r>
              <a:rPr lang="pl-PL" sz="3100" b="1" dirty="0" err="1"/>
              <a:t>OER’s</a:t>
            </a:r>
            <a:r>
              <a:rPr lang="pl-PL" sz="3100" b="1" dirty="0"/>
              <a:t> </a:t>
            </a:r>
            <a:r>
              <a:rPr lang="pl-PL" sz="3100" b="1" dirty="0" err="1"/>
              <a:t>digital</a:t>
            </a:r>
            <a:r>
              <a:rPr lang="pl-PL" sz="3100" b="1" dirty="0"/>
              <a:t> platform				</a:t>
            </a:r>
            <a:br>
              <a:rPr lang="pl-PL" sz="3100" b="1" dirty="0"/>
            </a:br>
            <a:r>
              <a:rPr lang="pl-PL" sz="3100" b="1" dirty="0"/>
              <a:t>					</a:t>
            </a:r>
            <a:r>
              <a:rPr lang="pl-PL" sz="3100" b="1" dirty="0" err="1"/>
              <a:t>National</a:t>
            </a:r>
            <a:r>
              <a:rPr lang="pl-PL" sz="3100" b="1" dirty="0"/>
              <a:t> online </a:t>
            </a:r>
            <a:r>
              <a:rPr lang="pl-PL" sz="3100" b="1" dirty="0" err="1"/>
              <a:t>trainings</a:t>
            </a:r>
            <a:r>
              <a:rPr lang="pl-PL" sz="3100" b="1" dirty="0"/>
              <a:t> for 							</a:t>
            </a:r>
            <a:r>
              <a:rPr lang="pl-PL" sz="3100" b="1" dirty="0" err="1"/>
              <a:t>workers</a:t>
            </a:r>
            <a:r>
              <a:rPr lang="pl-PL" sz="3100" b="1" dirty="0"/>
              <a:t> </a:t>
            </a:r>
            <a:r>
              <a:rPr lang="pl-PL" sz="3100" b="1" dirty="0" err="1"/>
              <a:t>representatives</a:t>
            </a:r>
            <a:br>
              <a:rPr lang="pl-PL" sz="3100" b="1" dirty="0"/>
            </a:br>
            <a:br>
              <a:rPr lang="pl-PL" sz="3100" b="1" dirty="0"/>
            </a:br>
            <a:r>
              <a:rPr lang="pl-PL" sz="3100" b="1" dirty="0"/>
              <a:t>			Green </a:t>
            </a:r>
            <a:r>
              <a:rPr lang="pl-PL" sz="3100" b="1" dirty="0" err="1"/>
              <a:t>Change</a:t>
            </a:r>
            <a:r>
              <a:rPr lang="pl-PL" sz="3100" b="1" dirty="0"/>
              <a:t> Management Action</a:t>
            </a:r>
            <a:br>
              <a:rPr lang="pl-PL" sz="3100" b="1" dirty="0"/>
            </a:br>
            <a:r>
              <a:rPr lang="pl-PL" sz="3100" b="1" dirty="0"/>
              <a:t>			Plan For Inclusive Green </a:t>
            </a:r>
            <a:r>
              <a:rPr lang="pl-PL" sz="3100" b="1" dirty="0" err="1"/>
              <a:t>Transition</a:t>
            </a:r>
            <a:r>
              <a:rPr lang="pl-PL" sz="3100" b="1" dirty="0"/>
              <a:t> </a:t>
            </a:r>
            <a:br>
              <a:rPr lang="pl-PL" sz="3100" b="1" dirty="0"/>
            </a:br>
            <a:br>
              <a:rPr lang="pl-PL" sz="3100" b="1" dirty="0">
                <a:effectLst>
                  <a:outerShdw blurRad="38100" dist="38100" dir="2700000" algn="tl">
                    <a:srgbClr val="000000">
                      <a:alpha val="43137"/>
                    </a:srgbClr>
                  </a:outerShdw>
                </a:effectLst>
              </a:rPr>
            </a:br>
            <a:r>
              <a:rPr lang="pl-PL" sz="3100" b="1" dirty="0">
                <a:effectLst>
                  <a:outerShdw blurRad="38100" dist="38100" dir="2700000" algn="tl">
                    <a:srgbClr val="000000">
                      <a:alpha val="43137"/>
                    </a:srgbClr>
                  </a:outerShdw>
                </a:effectLst>
              </a:rPr>
              <a:t>						</a:t>
            </a:r>
            <a:br>
              <a:rPr lang="pl-PL" sz="3100" b="1" dirty="0">
                <a:effectLst>
                  <a:outerShdw blurRad="38100" dist="38100" dir="2700000" algn="tl">
                    <a:srgbClr val="000000">
                      <a:alpha val="43137"/>
                    </a:srgbClr>
                  </a:outerShdw>
                </a:effectLst>
              </a:rPr>
            </a:br>
            <a:r>
              <a:rPr lang="pl-PL" sz="3100" b="1" dirty="0">
                <a:effectLst>
                  <a:outerShdw blurRad="38100" dist="38100" dir="2700000" algn="tl">
                    <a:srgbClr val="000000">
                      <a:alpha val="43137"/>
                    </a:srgbClr>
                  </a:outerShdw>
                </a:effectLst>
              </a:rPr>
              <a:t>				</a:t>
            </a:r>
            <a:br>
              <a:rPr lang="pl-PL" sz="3100" b="1" dirty="0">
                <a:effectLst>
                  <a:outerShdw blurRad="38100" dist="38100" dir="2700000" algn="tl">
                    <a:srgbClr val="000000">
                      <a:alpha val="43137"/>
                    </a:srgbClr>
                  </a:outerShdw>
                </a:effectLst>
              </a:rPr>
            </a:br>
            <a:br>
              <a:rPr lang="pl-PL" sz="3600" b="1" dirty="0">
                <a:effectLst>
                  <a:outerShdw blurRad="38100" dist="38100" dir="2700000" algn="tl">
                    <a:srgbClr val="000000">
                      <a:alpha val="43137"/>
                    </a:srgbClr>
                  </a:outerShdw>
                </a:effectLst>
              </a:rPr>
            </a:br>
            <a:r>
              <a:rPr lang="pl-PL" sz="3600" b="1" dirty="0">
                <a:effectLst>
                  <a:outerShdw blurRad="38100" dist="38100" dir="2700000" algn="tl">
                    <a:srgbClr val="000000">
                      <a:alpha val="43137"/>
                    </a:srgbClr>
                  </a:outerShdw>
                </a:effectLst>
              </a:rPr>
              <a:t>							</a:t>
            </a:r>
            <a:br>
              <a:rPr lang="en-US" dirty="0">
                <a:effectLst>
                  <a:outerShdw blurRad="38100" dist="38100" dir="2700000" algn="tl">
                    <a:srgbClr val="000000">
                      <a:alpha val="43137"/>
                    </a:srgbClr>
                  </a:outerShdw>
                </a:effectLst>
              </a:rPr>
            </a:br>
            <a:br>
              <a:rPr lang="pl-PL" dirty="0">
                <a:effectLst>
                  <a:outerShdw blurRad="38100" dist="38100" dir="2700000" algn="tl">
                    <a:srgbClr val="000000">
                      <a:alpha val="43137"/>
                    </a:srgbClr>
                  </a:outerShdw>
                </a:effectLst>
              </a:rPr>
            </a:br>
            <a:br>
              <a:rPr lang="pl-PL" dirty="0">
                <a:effectLst>
                  <a:outerShdw blurRad="38100" dist="38100" dir="2700000" algn="tl">
                    <a:srgbClr val="000000">
                      <a:alpha val="43137"/>
                    </a:srgbClr>
                  </a:outerShdw>
                </a:effectLst>
              </a:rPr>
            </a:br>
            <a:br>
              <a:rPr lang="pl-PL" dirty="0">
                <a:effectLst>
                  <a:outerShdw blurRad="38100" dist="38100" dir="2700000" algn="tl">
                    <a:srgbClr val="000000">
                      <a:alpha val="43137"/>
                    </a:srgbClr>
                  </a:outerShdw>
                </a:effectLst>
              </a:rPr>
            </a:br>
            <a:br>
              <a:rPr lang="pl-PL" dirty="0">
                <a:effectLst>
                  <a:outerShdw blurRad="38100" dist="38100" dir="2700000" algn="tl">
                    <a:srgbClr val="000000">
                      <a:alpha val="43137"/>
                    </a:srgbClr>
                  </a:outerShdw>
                </a:effectLst>
              </a:rPr>
            </a:br>
            <a:br>
              <a:rPr lang="pl-PL" dirty="0">
                <a:effectLst>
                  <a:outerShdw blurRad="38100" dist="38100" dir="2700000" algn="tl">
                    <a:srgbClr val="000000">
                      <a:alpha val="43137"/>
                    </a:srgbClr>
                  </a:outerShdw>
                </a:effectLst>
              </a:rPr>
            </a:br>
            <a:br>
              <a:rPr lang="pl-PL" dirty="0">
                <a:effectLst>
                  <a:outerShdw blurRad="38100" dist="38100" dir="2700000" algn="tl">
                    <a:srgbClr val="000000">
                      <a:alpha val="43137"/>
                    </a:srgbClr>
                  </a:outerShdw>
                </a:effectLst>
              </a:rPr>
            </a:br>
            <a:br>
              <a:rPr lang="pl-PL" dirty="0">
                <a:effectLst>
                  <a:outerShdw blurRad="38100" dist="38100" dir="2700000" algn="tl">
                    <a:srgbClr val="000000">
                      <a:alpha val="43137"/>
                    </a:srgbClr>
                  </a:outerShdw>
                </a:effectLst>
              </a:rPr>
            </a:br>
            <a:br>
              <a:rPr lang="en-US" dirty="0"/>
            </a:br>
            <a:endParaRPr lang="es-SV" dirty="0"/>
          </a:p>
        </p:txBody>
      </p:sp>
    </p:spTree>
    <p:extLst>
      <p:ext uri="{BB962C8B-B14F-4D97-AF65-F5344CB8AC3E}">
        <p14:creationId xmlns:p14="http://schemas.microsoft.com/office/powerpoint/2010/main" val="2040176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3346"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a:xfrm>
            <a:off x="173182" y="725343"/>
            <a:ext cx="10515600" cy="1325563"/>
          </a:xfrm>
        </p:spPr>
        <p:txBody>
          <a:bodyPr/>
          <a:lstStyle/>
          <a:p>
            <a:r>
              <a:rPr lang="es-SV" b="1" dirty="0">
                <a:effectLst>
                  <a:outerShdw blurRad="38100" dist="38100" dir="2700000" algn="tl">
                    <a:srgbClr val="000000">
                      <a:alpha val="43137"/>
                    </a:srgbClr>
                  </a:outerShdw>
                </a:effectLst>
              </a:rPr>
              <a:t>WORK PACKAGES</a:t>
            </a:r>
          </a:p>
        </p:txBody>
      </p:sp>
      <p:sp>
        <p:nvSpPr>
          <p:cNvPr id="4" name="pole tekstowe 3">
            <a:extLst>
              <a:ext uri="{FF2B5EF4-FFF2-40B4-BE49-F238E27FC236}">
                <a16:creationId xmlns:a16="http://schemas.microsoft.com/office/drawing/2014/main" id="{96FD610F-71BD-D97C-EBCE-0083BF607A20}"/>
              </a:ext>
            </a:extLst>
          </p:cNvPr>
          <p:cNvSpPr txBox="1"/>
          <p:nvPr/>
        </p:nvSpPr>
        <p:spPr>
          <a:xfrm>
            <a:off x="290945" y="2274838"/>
            <a:ext cx="10002983" cy="4031873"/>
          </a:xfrm>
          <a:prstGeom prst="rect">
            <a:avLst/>
          </a:prstGeom>
          <a:noFill/>
        </p:spPr>
        <p:txBody>
          <a:bodyPr wrap="square">
            <a:spAutoFit/>
          </a:bodyPr>
          <a:lstStyle/>
          <a:p>
            <a:r>
              <a:rPr lang="en-US" sz="3200" b="1" dirty="0"/>
              <a:t>WP1 – Project management and coordination;</a:t>
            </a:r>
            <a:br>
              <a:rPr lang="en-US" sz="3200" b="1" dirty="0"/>
            </a:br>
            <a:br>
              <a:rPr lang="en-US" sz="3200" b="1" dirty="0"/>
            </a:br>
            <a:r>
              <a:rPr lang="en-US" sz="3200" b="1" dirty="0"/>
              <a:t>WP2 – Development of European Green Worker – Participation Advisers Network (EGWPAN);</a:t>
            </a:r>
            <a:endParaRPr lang="pl-PL" sz="3200" b="1" dirty="0"/>
          </a:p>
          <a:p>
            <a:endParaRPr lang="pl-PL" sz="3200" b="1" dirty="0"/>
          </a:p>
          <a:p>
            <a:r>
              <a:rPr lang="pl-PL" sz="3200" b="1" dirty="0"/>
              <a:t>WP3 - </a:t>
            </a:r>
            <a:r>
              <a:rPr lang="pl-PL" sz="3200" b="1" dirty="0" err="1"/>
              <a:t>Capacity</a:t>
            </a:r>
            <a:r>
              <a:rPr lang="pl-PL" sz="3200" b="1" dirty="0"/>
              <a:t> </a:t>
            </a:r>
            <a:r>
              <a:rPr lang="pl-PL" sz="3200" b="1" dirty="0" err="1"/>
              <a:t>building</a:t>
            </a:r>
            <a:r>
              <a:rPr lang="pl-PL" sz="3200" b="1" dirty="0"/>
              <a:t>;</a:t>
            </a:r>
          </a:p>
          <a:p>
            <a:endParaRPr lang="pl-PL" sz="3200" b="1" dirty="0"/>
          </a:p>
          <a:p>
            <a:r>
              <a:rPr lang="pl-PL" sz="3200" b="1" dirty="0"/>
              <a:t>WP4 - </a:t>
            </a:r>
            <a:r>
              <a:rPr lang="pl-PL" sz="3200" b="1" dirty="0" err="1"/>
              <a:t>Communication</a:t>
            </a:r>
            <a:r>
              <a:rPr lang="pl-PL" sz="3200" b="1" dirty="0"/>
              <a:t> and </a:t>
            </a:r>
            <a:r>
              <a:rPr lang="pl-PL" sz="3200" b="1" dirty="0" err="1"/>
              <a:t>Dissemination</a:t>
            </a:r>
            <a:r>
              <a:rPr lang="pl-PL" sz="3200" b="1" dirty="0"/>
              <a:t> Cluster.</a:t>
            </a:r>
          </a:p>
        </p:txBody>
      </p:sp>
    </p:spTree>
    <p:extLst>
      <p:ext uri="{BB962C8B-B14F-4D97-AF65-F5344CB8AC3E}">
        <p14:creationId xmlns:p14="http://schemas.microsoft.com/office/powerpoint/2010/main" val="1072776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345"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p:txBody>
          <a:bodyPr>
            <a:normAutofit fontScale="90000"/>
          </a:bodyPr>
          <a:lstStyle/>
          <a:p>
            <a:pPr algn="ctr"/>
            <a:br>
              <a:rPr lang="pl-PL" sz="3200" b="1" dirty="0">
                <a:effectLst>
                  <a:outerShdw blurRad="38100" dist="38100" dir="2700000" algn="tl">
                    <a:srgbClr val="000000">
                      <a:alpha val="43137"/>
                    </a:srgbClr>
                  </a:outerShdw>
                </a:effectLst>
              </a:rPr>
            </a:br>
            <a:br>
              <a:rPr lang="pl-PL" sz="3200" b="1" dirty="0">
                <a:effectLst>
                  <a:outerShdw blurRad="38100" dist="38100" dir="2700000" algn="tl">
                    <a:srgbClr val="000000">
                      <a:alpha val="43137"/>
                    </a:srgbClr>
                  </a:outerShdw>
                </a:effectLst>
              </a:rPr>
            </a:br>
            <a:r>
              <a:rPr lang="en-US" sz="3200" b="1" dirty="0">
                <a:effectLst>
                  <a:outerShdw blurRad="38100" dist="38100" dir="2700000" algn="tl">
                    <a:srgbClr val="000000">
                      <a:alpha val="43137"/>
                    </a:srgbClr>
                  </a:outerShdw>
                </a:effectLst>
              </a:rPr>
              <a:t>WP1 – Project management and coordination (1/2) </a:t>
            </a:r>
            <a:br>
              <a:rPr lang="en-US" sz="3200" b="1" dirty="0">
                <a:effectLst>
                  <a:outerShdw blurRad="38100" dist="38100" dir="2700000" algn="tl">
                    <a:srgbClr val="000000">
                      <a:alpha val="43137"/>
                    </a:srgbClr>
                  </a:outerShdw>
                </a:effectLst>
              </a:rPr>
            </a:br>
            <a:r>
              <a:rPr lang="pl-PL" sz="3200" b="1" dirty="0">
                <a:effectLst>
                  <a:outerShdw blurRad="38100" dist="38100" dir="2700000" algn="tl">
                    <a:srgbClr val="000000">
                      <a:alpha val="43137"/>
                    </a:srgbClr>
                  </a:outerShdw>
                </a:effectLst>
              </a:rPr>
              <a:t>   </a:t>
            </a:r>
            <a:r>
              <a:rPr lang="en-US" sz="3200" b="1" dirty="0">
                <a:effectLst>
                  <a:outerShdw blurRad="38100" dist="38100" dir="2700000" algn="tl">
                    <a:srgbClr val="000000">
                      <a:alpha val="43137"/>
                    </a:srgbClr>
                  </a:outerShdw>
                </a:effectLst>
              </a:rPr>
              <a:t>(01.12.2023 – 31.07.2025)</a:t>
            </a:r>
            <a:br>
              <a:rPr lang="pl-PL" sz="3200" b="1" dirty="0"/>
            </a:br>
            <a:endParaRPr lang="es-SV" sz="3200" b="1" dirty="0"/>
          </a:p>
        </p:txBody>
      </p:sp>
      <p:sp>
        <p:nvSpPr>
          <p:cNvPr id="4" name="pole tekstowe 3">
            <a:extLst>
              <a:ext uri="{FF2B5EF4-FFF2-40B4-BE49-F238E27FC236}">
                <a16:creationId xmlns:a16="http://schemas.microsoft.com/office/drawing/2014/main" id="{5B67C2BF-7242-5F75-9106-124D71B598CB}"/>
              </a:ext>
            </a:extLst>
          </p:cNvPr>
          <p:cNvSpPr txBox="1"/>
          <p:nvPr/>
        </p:nvSpPr>
        <p:spPr>
          <a:xfrm>
            <a:off x="263236" y="2055813"/>
            <a:ext cx="10349346" cy="3416320"/>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rPr>
              <a:t>Responsible Partner: OPZZ</a:t>
            </a:r>
          </a:p>
          <a:p>
            <a:pPr marL="342900" indent="-342900">
              <a:buFont typeface="Arial" panose="020B0604020202020204" pitchFamily="34" charset="0"/>
              <a:buChar char="•"/>
            </a:pPr>
            <a:endParaRPr lang="en-US" sz="2400" dirty="0"/>
          </a:p>
          <a:p>
            <a:r>
              <a:rPr lang="en-US" sz="2400" b="1" dirty="0">
                <a:effectLst>
                  <a:outerShdw blurRad="38100" dist="38100" dir="2700000" algn="tl">
                    <a:srgbClr val="000000">
                      <a:alpha val="43137"/>
                    </a:srgbClr>
                  </a:outerShdw>
                </a:effectLst>
              </a:rPr>
              <a:t>Objectives:</a:t>
            </a:r>
            <a:endParaRPr lang="pl-PL" sz="2400" b="1" dirty="0">
              <a:effectLst>
                <a:outerShdw blurRad="38100" dist="38100" dir="2700000" algn="tl">
                  <a:srgbClr val="000000">
                    <a:alpha val="43137"/>
                  </a:srgbClr>
                </a:outerShdw>
              </a:effectLst>
            </a:endParaRPr>
          </a:p>
          <a:p>
            <a:endParaRPr lang="en-US" sz="2400" b="1" dirty="0">
              <a:effectLst>
                <a:outerShdw blurRad="38100" dist="38100" dir="2700000" algn="tl">
                  <a:srgbClr val="000000">
                    <a:alpha val="43137"/>
                  </a:srgbClr>
                </a:outerShdw>
              </a:effectLst>
            </a:endParaRPr>
          </a:p>
          <a:p>
            <a:pPr marL="342900" indent="-342900">
              <a:buFont typeface="Arial" panose="020B0604020202020204" pitchFamily="34" charset="0"/>
              <a:buChar char="•"/>
            </a:pPr>
            <a:r>
              <a:rPr lang="en-US" sz="2400" dirty="0"/>
              <a:t>Ensure the sound administrative and financial management of the project;</a:t>
            </a:r>
            <a:endParaRPr lang="pl-PL" sz="2400" dirty="0"/>
          </a:p>
          <a:p>
            <a:pPr marL="342900" indent="-342900">
              <a:buFont typeface="Arial" panose="020B0604020202020204" pitchFamily="34" charset="0"/>
              <a:buChar char="•"/>
            </a:pPr>
            <a:r>
              <a:rPr lang="en-US" sz="2400" dirty="0"/>
              <a:t> Ensure the risk-management and mitigation</a:t>
            </a:r>
            <a:r>
              <a:rPr lang="pl-PL" sz="2400" dirty="0"/>
              <a:t>;</a:t>
            </a:r>
          </a:p>
          <a:p>
            <a:pPr marL="342900" indent="-342900">
              <a:buFont typeface="Arial" panose="020B0604020202020204" pitchFamily="34" charset="0"/>
              <a:buChar char="•"/>
            </a:pPr>
            <a:r>
              <a:rPr lang="en-US" sz="2400" dirty="0"/>
              <a:t>Coordination and monitoring of the work among the WP Leaders; </a:t>
            </a:r>
            <a:endParaRPr lang="pl-PL" sz="2400" dirty="0"/>
          </a:p>
          <a:p>
            <a:pPr marL="342900" indent="-342900">
              <a:buFont typeface="Arial" panose="020B0604020202020204" pitchFamily="34" charset="0"/>
              <a:buChar char="•"/>
            </a:pPr>
            <a:r>
              <a:rPr lang="en-US" sz="2400" dirty="0"/>
              <a:t>Delivering the reporting of the project both narrative and financial to the EC</a:t>
            </a:r>
            <a:r>
              <a:rPr lang="pl-PL" sz="2400" dirty="0"/>
              <a:t>;</a:t>
            </a:r>
          </a:p>
          <a:p>
            <a:pPr marL="342900" indent="-342900">
              <a:buFont typeface="Arial" panose="020B0604020202020204" pitchFamily="34" charset="0"/>
              <a:buChar char="•"/>
            </a:pPr>
            <a:r>
              <a:rPr lang="en-US" sz="2400" dirty="0"/>
              <a:t>Ensure the stakeholder engagement and achievement of the project objectives</a:t>
            </a:r>
            <a:r>
              <a:rPr lang="pl-PL" sz="2400" dirty="0"/>
              <a:t>.</a:t>
            </a:r>
            <a:endParaRPr lang="en-US" sz="2400" dirty="0"/>
          </a:p>
        </p:txBody>
      </p:sp>
    </p:spTree>
    <p:extLst>
      <p:ext uri="{BB962C8B-B14F-4D97-AF65-F5344CB8AC3E}">
        <p14:creationId xmlns:p14="http://schemas.microsoft.com/office/powerpoint/2010/main" val="1159370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p:txBody>
          <a:bodyPr>
            <a:normAutofit fontScale="90000"/>
          </a:bodyPr>
          <a:lstStyle/>
          <a:p>
            <a:pPr algn="ctr"/>
            <a:br>
              <a:rPr lang="pl-PL" sz="3200" b="1" dirty="0"/>
            </a:br>
            <a:br>
              <a:rPr lang="pl-PL" sz="3200" b="1" dirty="0"/>
            </a:br>
            <a:r>
              <a:rPr lang="en-US" sz="3200" b="1" dirty="0">
                <a:effectLst>
                  <a:outerShdw blurRad="38100" dist="38100" dir="2700000" algn="tl">
                    <a:srgbClr val="000000">
                      <a:alpha val="43137"/>
                    </a:srgbClr>
                  </a:outerShdw>
                </a:effectLst>
              </a:rPr>
              <a:t>WP1 – Project management and coordination (</a:t>
            </a:r>
            <a:r>
              <a:rPr lang="pl-PL" sz="3200" b="1" dirty="0">
                <a:effectLst>
                  <a:outerShdw blurRad="38100" dist="38100" dir="2700000" algn="tl">
                    <a:srgbClr val="000000">
                      <a:alpha val="43137"/>
                    </a:srgbClr>
                  </a:outerShdw>
                </a:effectLst>
              </a:rPr>
              <a:t>2</a:t>
            </a:r>
            <a:r>
              <a:rPr lang="en-US" sz="3200" b="1" dirty="0">
                <a:effectLst>
                  <a:outerShdw blurRad="38100" dist="38100" dir="2700000" algn="tl">
                    <a:srgbClr val="000000">
                      <a:alpha val="43137"/>
                    </a:srgbClr>
                  </a:outerShdw>
                </a:effectLst>
              </a:rPr>
              <a:t>/2) </a:t>
            </a:r>
            <a:br>
              <a:rPr lang="en-US" sz="3200" b="1" dirty="0">
                <a:effectLst>
                  <a:outerShdw blurRad="38100" dist="38100" dir="2700000" algn="tl">
                    <a:srgbClr val="000000">
                      <a:alpha val="43137"/>
                    </a:srgbClr>
                  </a:outerShdw>
                </a:effectLst>
              </a:rPr>
            </a:br>
            <a:r>
              <a:rPr lang="pl-PL" sz="3200" b="1" dirty="0">
                <a:effectLst>
                  <a:outerShdw blurRad="38100" dist="38100" dir="2700000" algn="tl">
                    <a:srgbClr val="000000">
                      <a:alpha val="43137"/>
                    </a:srgbClr>
                  </a:outerShdw>
                </a:effectLst>
              </a:rPr>
              <a:t>   </a:t>
            </a:r>
            <a:r>
              <a:rPr lang="en-US" sz="3200" b="1" dirty="0">
                <a:effectLst>
                  <a:outerShdw blurRad="38100" dist="38100" dir="2700000" algn="tl">
                    <a:srgbClr val="000000">
                      <a:alpha val="43137"/>
                    </a:srgbClr>
                  </a:outerShdw>
                </a:effectLst>
              </a:rPr>
              <a:t>(01.12.2023 – 31.07.2025)</a:t>
            </a:r>
            <a:br>
              <a:rPr lang="pl-PL" sz="3200" b="1" dirty="0"/>
            </a:br>
            <a:endParaRPr lang="es-SV" sz="3200" b="1" dirty="0"/>
          </a:p>
        </p:txBody>
      </p:sp>
      <p:sp>
        <p:nvSpPr>
          <p:cNvPr id="4" name="pole tekstowe 3">
            <a:extLst>
              <a:ext uri="{FF2B5EF4-FFF2-40B4-BE49-F238E27FC236}">
                <a16:creationId xmlns:a16="http://schemas.microsoft.com/office/drawing/2014/main" id="{5B67C2BF-7242-5F75-9106-124D71B598CB}"/>
              </a:ext>
            </a:extLst>
          </p:cNvPr>
          <p:cNvSpPr txBox="1"/>
          <p:nvPr/>
        </p:nvSpPr>
        <p:spPr>
          <a:xfrm>
            <a:off x="263236" y="2055813"/>
            <a:ext cx="10349346" cy="3416320"/>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rPr>
              <a:t>Responsible Partner: OPZZ</a:t>
            </a:r>
          </a:p>
          <a:p>
            <a:endParaRPr lang="en-US" sz="2400" dirty="0"/>
          </a:p>
          <a:p>
            <a:r>
              <a:rPr lang="en-US" sz="2400" b="1" dirty="0">
                <a:effectLst>
                  <a:outerShdw blurRad="38100" dist="38100" dir="2700000" algn="tl">
                    <a:srgbClr val="000000">
                      <a:alpha val="43137"/>
                    </a:srgbClr>
                  </a:outerShdw>
                </a:effectLst>
              </a:rPr>
              <a:t>Deliverables:</a:t>
            </a:r>
            <a:endParaRPr lang="pl-PL" sz="2400" b="1" dirty="0">
              <a:effectLst>
                <a:outerShdw blurRad="38100" dist="38100" dir="2700000" algn="tl">
                  <a:srgbClr val="000000">
                    <a:alpha val="43137"/>
                  </a:srgbClr>
                </a:outerShdw>
              </a:effectLst>
            </a:endParaRPr>
          </a:p>
          <a:p>
            <a:endParaRPr lang="en-US" sz="2400" dirty="0"/>
          </a:p>
          <a:p>
            <a:pPr marL="342900" indent="-342900">
              <a:buFont typeface="Arial" panose="020B0604020202020204" pitchFamily="34" charset="0"/>
              <a:buChar char="•"/>
            </a:pPr>
            <a:r>
              <a:rPr lang="en-US" sz="2400" dirty="0"/>
              <a:t>Online Steering Committee Meeting – </a:t>
            </a:r>
            <a:r>
              <a:rPr lang="pl-PL" sz="2400" dirty="0"/>
              <a:t> </a:t>
            </a:r>
            <a:r>
              <a:rPr lang="pl-PL" sz="2400" b="1" dirty="0">
                <a:effectLst>
                  <a:outerShdw blurRad="38100" dist="38100" dir="2700000" algn="tl">
                    <a:srgbClr val="000000">
                      <a:alpha val="43137"/>
                    </a:srgbClr>
                  </a:outerShdw>
                </a:effectLst>
              </a:rPr>
              <a:t>OPZZ</a:t>
            </a:r>
            <a:r>
              <a:rPr lang="en-US" sz="2400" dirty="0"/>
              <a:t> (1 month)</a:t>
            </a:r>
            <a:r>
              <a:rPr lang="pl-PL" sz="2400" dirty="0"/>
              <a:t>;</a:t>
            </a:r>
          </a:p>
          <a:p>
            <a:pPr marL="342900" indent="-342900">
              <a:buFont typeface="Arial" panose="020B0604020202020204" pitchFamily="34" charset="0"/>
              <a:buChar char="•"/>
            </a:pPr>
            <a:r>
              <a:rPr lang="en-US" sz="2400" dirty="0"/>
              <a:t>Final External Evaluation</a:t>
            </a:r>
            <a:r>
              <a:rPr lang="pl-PL" sz="2400" dirty="0"/>
              <a:t> - </a:t>
            </a:r>
            <a:r>
              <a:rPr lang="pl-PL" sz="2400" b="1" dirty="0">
                <a:effectLst>
                  <a:outerShdw blurRad="38100" dist="38100" dir="2700000" algn="tl">
                    <a:srgbClr val="000000">
                      <a:alpha val="43137"/>
                    </a:srgbClr>
                  </a:outerShdw>
                </a:effectLst>
              </a:rPr>
              <a:t>OPZZ</a:t>
            </a:r>
            <a:r>
              <a:rPr lang="en-US" sz="2400" dirty="0"/>
              <a:t> (20 month)</a:t>
            </a:r>
            <a:r>
              <a:rPr lang="pl-PL" sz="2400" dirty="0"/>
              <a:t>;</a:t>
            </a:r>
          </a:p>
          <a:p>
            <a:pPr marL="342900" indent="-342900">
              <a:buFont typeface="Arial" panose="020B0604020202020204" pitchFamily="34" charset="0"/>
              <a:buChar char="•"/>
            </a:pPr>
            <a:r>
              <a:rPr lang="en-US" sz="2400" dirty="0"/>
              <a:t>Project visual identity</a:t>
            </a:r>
            <a:r>
              <a:rPr lang="pl-PL" sz="2400" dirty="0"/>
              <a:t> - </a:t>
            </a:r>
            <a:r>
              <a:rPr lang="en-US" sz="2400" b="1" dirty="0">
                <a:effectLst>
                  <a:outerShdw blurRad="38100" dist="38100" dir="2700000" algn="tl">
                    <a:srgbClr val="000000">
                      <a:alpha val="43137"/>
                    </a:srgbClr>
                  </a:outerShdw>
                </a:effectLst>
              </a:rPr>
              <a:t>OPZZ</a:t>
            </a:r>
            <a:r>
              <a:rPr lang="en-US" sz="2400" dirty="0"/>
              <a:t> (1 month)</a:t>
            </a:r>
            <a:r>
              <a:rPr lang="pl-PL" sz="2400" dirty="0"/>
              <a:t>;</a:t>
            </a:r>
          </a:p>
          <a:p>
            <a:pPr marL="342900" indent="-342900">
              <a:buFont typeface="Arial" panose="020B0604020202020204" pitchFamily="34" charset="0"/>
              <a:buChar char="•"/>
            </a:pPr>
            <a:r>
              <a:rPr lang="en-US" sz="2400" dirty="0"/>
              <a:t>Project interim/final report narrative and financial reports</a:t>
            </a:r>
            <a:r>
              <a:rPr lang="pl-PL" sz="2400" dirty="0"/>
              <a:t> - </a:t>
            </a:r>
            <a:r>
              <a:rPr lang="pl-PL" sz="2400" b="1" dirty="0">
                <a:effectLst>
                  <a:outerShdw blurRad="38100" dist="38100" dir="2700000" algn="tl">
                    <a:srgbClr val="000000">
                      <a:alpha val="43137"/>
                    </a:srgbClr>
                  </a:outerShdw>
                </a:effectLst>
              </a:rPr>
              <a:t>OPZZ</a:t>
            </a:r>
            <a:r>
              <a:rPr lang="en-US" sz="2400" dirty="0"/>
              <a:t> (10, 20 month</a:t>
            </a:r>
            <a:r>
              <a:rPr lang="pl-PL" sz="2400" dirty="0"/>
              <a:t>).</a:t>
            </a:r>
            <a:endParaRPr lang="en-US" sz="2400" dirty="0"/>
          </a:p>
        </p:txBody>
      </p:sp>
    </p:spTree>
    <p:extLst>
      <p:ext uri="{BB962C8B-B14F-4D97-AF65-F5344CB8AC3E}">
        <p14:creationId xmlns:p14="http://schemas.microsoft.com/office/powerpoint/2010/main" val="671808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B0DE27DF-C317-2BED-03C5-B182BC22E4F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8490"/>
            <a:ext cx="12192000" cy="6858000"/>
          </a:xfrm>
        </p:spPr>
      </p:pic>
      <p:sp>
        <p:nvSpPr>
          <p:cNvPr id="2" name="Título 1">
            <a:extLst>
              <a:ext uri="{FF2B5EF4-FFF2-40B4-BE49-F238E27FC236}">
                <a16:creationId xmlns:a16="http://schemas.microsoft.com/office/drawing/2014/main" id="{C9F70640-B178-7083-5D3C-C392AA7B8A29}"/>
              </a:ext>
            </a:extLst>
          </p:cNvPr>
          <p:cNvSpPr>
            <a:spLocks noGrp="1"/>
          </p:cNvSpPr>
          <p:nvPr>
            <p:ph type="title"/>
          </p:nvPr>
        </p:nvSpPr>
        <p:spPr>
          <a:xfrm>
            <a:off x="838200" y="489816"/>
            <a:ext cx="10515600" cy="1325563"/>
          </a:xfrm>
        </p:spPr>
        <p:txBody>
          <a:bodyPr>
            <a:normAutofit fontScale="90000"/>
          </a:bodyPr>
          <a:lstStyle/>
          <a:p>
            <a:pPr algn="ctr"/>
            <a:br>
              <a:rPr lang="pl-PL" sz="2800" b="1" dirty="0">
                <a:effectLst>
                  <a:outerShdw blurRad="38100" dist="38100" dir="2700000" algn="tl">
                    <a:srgbClr val="000000">
                      <a:alpha val="43137"/>
                    </a:srgbClr>
                  </a:outerShdw>
                </a:effectLst>
              </a:rPr>
            </a:br>
            <a:r>
              <a:rPr lang="en-US" sz="2800" b="1" dirty="0">
                <a:effectLst>
                  <a:outerShdw blurRad="38100" dist="38100" dir="2700000" algn="tl">
                    <a:srgbClr val="000000">
                      <a:alpha val="43137"/>
                    </a:srgbClr>
                  </a:outerShdw>
                </a:effectLst>
              </a:rPr>
              <a:t>WP2 – Development of European Green Worker – Participation Advisers Network (EGWPAN) (1/2)</a:t>
            </a:r>
            <a:br>
              <a:rPr lang="en-US" sz="2800" b="1" dirty="0">
                <a:effectLst>
                  <a:outerShdw blurRad="38100" dist="38100" dir="2700000" algn="tl">
                    <a:srgbClr val="000000">
                      <a:alpha val="43137"/>
                    </a:srgbClr>
                  </a:outerShdw>
                </a:effectLst>
              </a:rPr>
            </a:br>
            <a:r>
              <a:rPr lang="en-US" sz="2800" b="1" dirty="0">
                <a:effectLst>
                  <a:outerShdw blurRad="38100" dist="38100" dir="2700000" algn="tl">
                    <a:srgbClr val="000000">
                      <a:alpha val="43137"/>
                    </a:srgbClr>
                  </a:outerShdw>
                </a:effectLst>
              </a:rPr>
              <a:t>(01.01.2024 – 31.10.2024)</a:t>
            </a:r>
            <a:endParaRPr lang="es-SV" sz="2800" b="1" dirty="0">
              <a:effectLst>
                <a:outerShdw blurRad="38100" dist="38100" dir="2700000" algn="tl">
                  <a:srgbClr val="000000">
                    <a:alpha val="43137"/>
                  </a:srgbClr>
                </a:outerShdw>
              </a:effectLst>
            </a:endParaRPr>
          </a:p>
        </p:txBody>
      </p:sp>
      <p:sp>
        <p:nvSpPr>
          <p:cNvPr id="4" name="pole tekstowe 3">
            <a:extLst>
              <a:ext uri="{FF2B5EF4-FFF2-40B4-BE49-F238E27FC236}">
                <a16:creationId xmlns:a16="http://schemas.microsoft.com/office/drawing/2014/main" id="{4B12F5B8-700A-1774-1118-C7B34CBEA1BF}"/>
              </a:ext>
            </a:extLst>
          </p:cNvPr>
          <p:cNvSpPr txBox="1"/>
          <p:nvPr/>
        </p:nvSpPr>
        <p:spPr>
          <a:xfrm>
            <a:off x="471053" y="2305195"/>
            <a:ext cx="11554691" cy="4524315"/>
          </a:xfrm>
          <a:prstGeom prst="rect">
            <a:avLst/>
          </a:prstGeom>
          <a:noFill/>
        </p:spPr>
        <p:txBody>
          <a:bodyPr wrap="square">
            <a:spAutoFit/>
          </a:bodyPr>
          <a:lstStyle/>
          <a:p>
            <a:r>
              <a:rPr lang="en-US" sz="2400" b="1" dirty="0">
                <a:effectLst>
                  <a:outerShdw blurRad="38100" dist="38100" dir="2700000" algn="tl">
                    <a:srgbClr val="000000">
                      <a:alpha val="43137"/>
                    </a:srgbClr>
                  </a:outerShdw>
                </a:effectLst>
              </a:rPr>
              <a:t>Responsible Partners: GWU</a:t>
            </a:r>
          </a:p>
          <a:p>
            <a:endParaRPr lang="en-US" sz="2400" b="1" dirty="0">
              <a:effectLst>
                <a:outerShdw blurRad="38100" dist="38100" dir="2700000" algn="tl">
                  <a:srgbClr val="000000">
                    <a:alpha val="43137"/>
                  </a:srgbClr>
                </a:outerShdw>
              </a:effectLst>
            </a:endParaRPr>
          </a:p>
          <a:p>
            <a:r>
              <a:rPr lang="en-US" sz="2400" b="1" dirty="0">
                <a:effectLst>
                  <a:outerShdw blurRad="38100" dist="38100" dir="2700000" algn="tl">
                    <a:srgbClr val="000000">
                      <a:alpha val="43137"/>
                    </a:srgbClr>
                  </a:outerShdw>
                </a:effectLst>
              </a:rPr>
              <a:t>Objectives:</a:t>
            </a:r>
            <a:endParaRPr lang="pl-PL" sz="2400" b="1" dirty="0">
              <a:effectLst>
                <a:outerShdw blurRad="38100" dist="38100" dir="2700000" algn="tl">
                  <a:srgbClr val="000000">
                    <a:alpha val="43137"/>
                  </a:srgbClr>
                </a:outerShdw>
              </a:effectLst>
            </a:endParaRPr>
          </a:p>
          <a:p>
            <a:pPr algn="just"/>
            <a:endParaRPr lang="pl-PL" sz="2400" b="1" dirty="0">
              <a:effectLst>
                <a:outerShdw blurRad="38100" dist="38100" dir="2700000" algn="tl">
                  <a:srgbClr val="000000">
                    <a:alpha val="43137"/>
                  </a:srgbClr>
                </a:outerShdw>
              </a:effectLst>
            </a:endParaRPr>
          </a:p>
          <a:p>
            <a:pPr marL="285750" indent="-285750" algn="just">
              <a:buFont typeface="Arial" panose="020B0604020202020204" pitchFamily="34" charset="0"/>
              <a:buChar char="•"/>
            </a:pPr>
            <a:r>
              <a:rPr lang="en-US" sz="2400" dirty="0"/>
              <a:t>Building the capacity of the workers and employers’ representatives via capacity building and skills development actions by implementing European Green Worker-Participation Advisers Network (EGWPAN);</a:t>
            </a:r>
            <a:endParaRPr lang="pl-PL" sz="2400" dirty="0"/>
          </a:p>
          <a:p>
            <a:pPr marL="285750" indent="-285750" algn="just">
              <a:buFont typeface="Arial" panose="020B0604020202020204" pitchFamily="34" charset="0"/>
              <a:buChar char="•"/>
            </a:pPr>
            <a:r>
              <a:rPr lang="en-US" sz="2400" dirty="0"/>
              <a:t>Development of the action plan of the network; </a:t>
            </a:r>
            <a:endParaRPr lang="pl-PL" sz="2400" dirty="0"/>
          </a:p>
          <a:p>
            <a:pPr marL="285750" indent="-285750" algn="just">
              <a:buFont typeface="Arial" panose="020B0604020202020204" pitchFamily="34" charset="0"/>
              <a:buChar char="•"/>
            </a:pPr>
            <a:r>
              <a:rPr lang="en-US" sz="2400" dirty="0"/>
              <a:t>3 online networking meetings (in English);</a:t>
            </a:r>
            <a:endParaRPr lang="pl-PL" sz="2400" dirty="0"/>
          </a:p>
          <a:p>
            <a:pPr marL="285750" indent="-285750" algn="just">
              <a:buFont typeface="Arial" panose="020B0604020202020204" pitchFamily="34" charset="0"/>
              <a:buChar char="•"/>
            </a:pPr>
            <a:r>
              <a:rPr lang="en-US" sz="2400" dirty="0"/>
              <a:t>Face-to-face Competence course (2 modules);</a:t>
            </a:r>
            <a:endParaRPr lang="pl-PL" sz="2400" dirty="0"/>
          </a:p>
          <a:p>
            <a:pPr marL="285750" indent="-285750" algn="just">
              <a:buFont typeface="Arial" panose="020B0604020202020204" pitchFamily="34" charset="0"/>
              <a:buChar char="•"/>
            </a:pPr>
            <a:r>
              <a:rPr lang="en-US" sz="2400" dirty="0"/>
              <a:t>Online competence course (2 Modules); </a:t>
            </a:r>
            <a:endParaRPr lang="pl-PL" sz="2400" dirty="0"/>
          </a:p>
          <a:p>
            <a:pPr marL="285750" indent="-285750" algn="just">
              <a:buFont typeface="Arial" panose="020B0604020202020204" pitchFamily="34" charset="0"/>
              <a:buChar char="•"/>
            </a:pPr>
            <a:r>
              <a:rPr lang="en-US" sz="2400" dirty="0"/>
              <a:t>Preparation of OERs.</a:t>
            </a:r>
          </a:p>
        </p:txBody>
      </p:sp>
    </p:spTree>
    <p:extLst>
      <p:ext uri="{BB962C8B-B14F-4D97-AF65-F5344CB8AC3E}">
        <p14:creationId xmlns:p14="http://schemas.microsoft.com/office/powerpoint/2010/main" val="223821592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507</TotalTime>
  <Words>1178</Words>
  <Application>Microsoft Office PowerPoint</Application>
  <PresentationFormat>Panoramiczny</PresentationFormat>
  <Paragraphs>103</Paragraphs>
  <Slides>15</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15</vt:i4>
      </vt:variant>
    </vt:vector>
  </HeadingPairs>
  <TitlesOfParts>
    <vt:vector size="20" baseType="lpstr">
      <vt:lpstr>Arial</vt:lpstr>
      <vt:lpstr>Calibri</vt:lpstr>
      <vt:lpstr>Calibri Light</vt:lpstr>
      <vt:lpstr>Wingdings</vt:lpstr>
      <vt:lpstr>Tema de Office</vt:lpstr>
      <vt:lpstr>IMPROVING EMPLOYEE INVOLVEMENT IN UNDERTAKINGS IN ANTICIPATION AND MANAGEMENT OF CHANGE DRIVEN BY GREEN TRANSITION – GTA</vt:lpstr>
      <vt:lpstr>General objective </vt:lpstr>
      <vt:lpstr> CONSORTIUM (1/2) </vt:lpstr>
      <vt:lpstr> CONSORTIUM (2/2) </vt:lpstr>
      <vt:lpstr>                         DURATION: 1 December 2023 – 31 July 2025  Exchange of good practices  and experiences      Advisers Network EGWPAN  Action plan of the EGWPAN network                                                Online competence courses  OER’s digital platform          National online trainings for        workers representatives     Green Change Management Action    Plan For Inclusive Green Transition                                </vt:lpstr>
      <vt:lpstr>WORK PACKAGES</vt:lpstr>
      <vt:lpstr>  WP1 – Project management and coordination (1/2)     (01.12.2023 – 31.07.2025) </vt:lpstr>
      <vt:lpstr>  WP1 – Project management and coordination (2/2)     (01.12.2023 – 31.07.2025) </vt:lpstr>
      <vt:lpstr> WP2 – Development of European Green Worker – Participation Advisers Network (EGWPAN) (1/2) (01.01.2024 – 31.10.2024)</vt:lpstr>
      <vt:lpstr> WP2 – Development of European Green Worker – Participation Advisers Network (EGWPAN) (2/2) (01.01.2024 – 31.10.2024)</vt:lpstr>
      <vt:lpstr>WP3 – Capacity building (1/2) (31.10.2024-30.04.2025)</vt:lpstr>
      <vt:lpstr>WP3 – Capacity building (2/2) (31.10.2024-30.04.2025)</vt:lpstr>
      <vt:lpstr>WP4 – Communication and Dissemination Cluster (1/2) (01.02.2025 – 30.04.2025)</vt:lpstr>
      <vt:lpstr>WP4 – Communication and Dissemination Cluster (2/2) (01.02.2025 – 30.04.2025)</vt:lpstr>
      <vt:lpstr>For further information:   Anna Fastyn – Project Officer  +48 797 556 883/ fastyn@opzz.org.pl          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Alejandra Mejía</dc:creator>
  <cp:lastModifiedBy>opzz7</cp:lastModifiedBy>
  <cp:revision>7</cp:revision>
  <dcterms:created xsi:type="dcterms:W3CDTF">2024-01-29T14:46:42Z</dcterms:created>
  <dcterms:modified xsi:type="dcterms:W3CDTF">2024-03-22T12:24:02Z</dcterms:modified>
</cp:coreProperties>
</file>